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55"/>
  </p:notesMasterIdLst>
  <p:handoutMasterIdLst>
    <p:handoutMasterId r:id="rId56"/>
  </p:handoutMasterIdLst>
  <p:sldIdLst>
    <p:sldId id="1993" r:id="rId2"/>
    <p:sldId id="2687" r:id="rId3"/>
    <p:sldId id="2885" r:id="rId4"/>
    <p:sldId id="2788" r:id="rId5"/>
    <p:sldId id="2789" r:id="rId6"/>
    <p:sldId id="2790" r:id="rId7"/>
    <p:sldId id="2791" r:id="rId8"/>
    <p:sldId id="2792" r:id="rId9"/>
    <p:sldId id="2793" r:id="rId10"/>
    <p:sldId id="2794" r:id="rId11"/>
    <p:sldId id="2795" r:id="rId12"/>
    <p:sldId id="2796" r:id="rId13"/>
    <p:sldId id="2797" r:id="rId14"/>
    <p:sldId id="2798" r:id="rId15"/>
    <p:sldId id="2799" r:id="rId16"/>
    <p:sldId id="2800" r:id="rId17"/>
    <p:sldId id="2801" r:id="rId18"/>
    <p:sldId id="2802" r:id="rId19"/>
    <p:sldId id="2803" r:id="rId20"/>
    <p:sldId id="2856" r:id="rId21"/>
    <p:sldId id="2857" r:id="rId22"/>
    <p:sldId id="2887" r:id="rId23"/>
    <p:sldId id="2888" r:id="rId24"/>
    <p:sldId id="2810" r:id="rId25"/>
    <p:sldId id="2811" r:id="rId26"/>
    <p:sldId id="2812" r:id="rId27"/>
    <p:sldId id="2814" r:id="rId28"/>
    <p:sldId id="2815" r:id="rId29"/>
    <p:sldId id="2823" r:id="rId30"/>
    <p:sldId id="2824" r:id="rId31"/>
    <p:sldId id="2827" r:id="rId32"/>
    <p:sldId id="2836" r:id="rId33"/>
    <p:sldId id="2822" r:id="rId34"/>
    <p:sldId id="2837" r:id="rId35"/>
    <p:sldId id="2838" r:id="rId36"/>
    <p:sldId id="2848" r:id="rId37"/>
    <p:sldId id="2831" r:id="rId38"/>
    <p:sldId id="2849" r:id="rId39"/>
    <p:sldId id="2850" r:id="rId40"/>
    <p:sldId id="2832" r:id="rId41"/>
    <p:sldId id="2867" r:id="rId42"/>
    <p:sldId id="2868" r:id="rId43"/>
    <p:sldId id="2869" r:id="rId44"/>
    <p:sldId id="2870" r:id="rId45"/>
    <p:sldId id="2890" r:id="rId46"/>
    <p:sldId id="2871" r:id="rId47"/>
    <p:sldId id="2872" r:id="rId48"/>
    <p:sldId id="2873" r:id="rId49"/>
    <p:sldId id="2891" r:id="rId50"/>
    <p:sldId id="2883" r:id="rId51"/>
    <p:sldId id="2884" r:id="rId52"/>
    <p:sldId id="2895" r:id="rId53"/>
    <p:sldId id="2786" r:id="rId5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069">
          <p15:clr>
            <a:srgbClr val="A4A3A4"/>
          </p15:clr>
        </p15:guide>
        <p15:guide id="4" pos="3696">
          <p15:clr>
            <a:srgbClr val="A4A3A4"/>
          </p15:clr>
        </p15:guide>
        <p15:guide id="5" orient="horz" pos="3956">
          <p15:clr>
            <a:srgbClr val="A4A3A4"/>
          </p15:clr>
        </p15:guide>
        <p15:guide id="6" pos="18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EF39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9" autoAdjust="0"/>
    <p:restoredTop sz="88785" autoAdjust="0"/>
  </p:normalViewPr>
  <p:slideViewPr>
    <p:cSldViewPr>
      <p:cViewPr varScale="1">
        <p:scale>
          <a:sx n="113" d="100"/>
          <a:sy n="113" d="100"/>
        </p:scale>
        <p:origin x="-1572" y="-108"/>
      </p:cViewPr>
      <p:guideLst>
        <p:guide orient="horz" pos="2160"/>
        <p:guide orient="horz" pos="2069"/>
        <p:guide orient="horz" pos="3956"/>
        <p:guide pos="2880"/>
        <p:guide pos="3696"/>
        <p:guide pos="181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4;&#1080;&#1085;&#1072;\Desktop\Microsoft%20Excel%20Workshe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eksandra:Downloads:horizontal-file_03-2007%20(1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4;&#1080;&#1085;&#1072;\Desktop\Microsoft%20Excel%20Work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Лист2!$A$1:$A$4</c:f>
              <c:numCache>
                <c:formatCode>General</c:formatCode>
                <c:ptCount val="4"/>
                <c:pt idx="0">
                  <c:v>1550</c:v>
                </c:pt>
                <c:pt idx="1">
                  <c:v>1600</c:v>
                </c:pt>
                <c:pt idx="2">
                  <c:v>1650</c:v>
                </c:pt>
                <c:pt idx="3">
                  <c:v>1700</c:v>
                </c:pt>
              </c:numCache>
            </c:numRef>
          </c:cat>
          <c:val>
            <c:numRef>
              <c:f>Лист2!$B$1:$B$4</c:f>
              <c:numCache>
                <c:formatCode>General</c:formatCode>
                <c:ptCount val="4"/>
                <c:pt idx="0">
                  <c:v>2</c:v>
                </c:pt>
                <c:pt idx="1">
                  <c:v>9</c:v>
                </c:pt>
                <c:pt idx="2">
                  <c:v>8</c:v>
                </c:pt>
                <c:pt idx="3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1B3-450F-B6E5-B03C0465DD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404416"/>
        <c:axId val="144508032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Лист2!$A$1:$A$4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1550</c:v>
                      </c:pt>
                      <c:pt idx="1">
                        <c:v>1600</c:v>
                      </c:pt>
                      <c:pt idx="2">
                        <c:v>1650</c:v>
                      </c:pt>
                      <c:pt idx="3">
                        <c:v>1700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Лист2!$A$1:$A$4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1550</c:v>
                      </c:pt>
                      <c:pt idx="1">
                        <c:v>1600</c:v>
                      </c:pt>
                      <c:pt idx="2">
                        <c:v>1650</c:v>
                      </c:pt>
                      <c:pt idx="3">
                        <c:v>1700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71B3-450F-B6E5-B03C0465DD3C}"/>
                  </c:ext>
                </c:extLst>
              </c15:ser>
            </c15:filteredLineSeries>
          </c:ext>
        </c:extLst>
      </c:lineChart>
      <c:catAx>
        <c:axId val="14340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508032"/>
        <c:crosses val="autoZero"/>
        <c:auto val="1"/>
        <c:lblAlgn val="ctr"/>
        <c:lblOffset val="100"/>
        <c:noMultiLvlLbl val="0"/>
      </c:catAx>
      <c:valAx>
        <c:axId val="144508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404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973753280839901E-2"/>
          <c:y val="3.0456852791878201E-2"/>
          <c:w val="0.91693580489938797"/>
          <c:h val="0.8348057476318000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Нидерланды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Sheet1!$B$1:$Q$1</c:f>
              <c:numCache>
                <c:formatCode>General</c:formatCode>
                <c:ptCount val="16"/>
                <c:pt idx="0">
                  <c:v>1500</c:v>
                </c:pt>
                <c:pt idx="1">
                  <c:v>1600</c:v>
                </c:pt>
                <c:pt idx="2">
                  <c:v>1700</c:v>
                </c:pt>
                <c:pt idx="3">
                  <c:v>1820</c:v>
                </c:pt>
                <c:pt idx="4">
                  <c:v>1850</c:v>
                </c:pt>
                <c:pt idx="5">
                  <c:v>1870</c:v>
                </c:pt>
                <c:pt idx="6">
                  <c:v>1890</c:v>
                </c:pt>
                <c:pt idx="7">
                  <c:v>1900</c:v>
                </c:pt>
                <c:pt idx="8">
                  <c:v>1930</c:v>
                </c:pt>
                <c:pt idx="9">
                  <c:v>1950</c:v>
                </c:pt>
                <c:pt idx="10">
                  <c:v>1960</c:v>
                </c:pt>
                <c:pt idx="11">
                  <c:v>1970</c:v>
                </c:pt>
                <c:pt idx="12">
                  <c:v>1980</c:v>
                </c:pt>
                <c:pt idx="13">
                  <c:v>1990</c:v>
                </c:pt>
                <c:pt idx="14">
                  <c:v>2000</c:v>
                </c:pt>
                <c:pt idx="15">
                  <c:v>2003</c:v>
                </c:pt>
              </c:numCache>
            </c:numRef>
          </c:cat>
          <c:val>
            <c:numRef>
              <c:f>Sheet1!$B$2:$Q$2</c:f>
              <c:numCache>
                <c:formatCode>#,##0</c:formatCode>
                <c:ptCount val="16"/>
                <c:pt idx="0">
                  <c:v>761.05263157894717</c:v>
                </c:pt>
                <c:pt idx="1">
                  <c:v>1381.333333333333</c:v>
                </c:pt>
                <c:pt idx="2">
                  <c:v>2130</c:v>
                </c:pt>
                <c:pt idx="3">
                  <c:v>1837.9768538362621</c:v>
                </c:pt>
                <c:pt idx="4">
                  <c:v>2370.8844415752101</c:v>
                </c:pt>
                <c:pt idx="5">
                  <c:v>2756.786703601108</c:v>
                </c:pt>
                <c:pt idx="6">
                  <c:v>3323.0429988974638</c:v>
                </c:pt>
                <c:pt idx="7">
                  <c:v>3423.5705950991828</c:v>
                </c:pt>
                <c:pt idx="8">
                  <c:v>5602.5304414003049</c:v>
                </c:pt>
                <c:pt idx="9">
                  <c:v>5996.1277603747931</c:v>
                </c:pt>
                <c:pt idx="10">
                  <c:v>8286.6097858262292</c:v>
                </c:pt>
                <c:pt idx="11">
                  <c:v>11966.77341397378</c:v>
                </c:pt>
                <c:pt idx="12">
                  <c:v>14704.500547621201</c:v>
                </c:pt>
                <c:pt idx="13">
                  <c:v>17262.06918231001</c:v>
                </c:pt>
                <c:pt idx="14">
                  <c:v>21609.209866665951</c:v>
                </c:pt>
                <c:pt idx="15">
                  <c:v>21479.3155364759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B87-4011-BBC7-298392D28F6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Англия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Sheet1!$B$1:$Q$1</c:f>
              <c:numCache>
                <c:formatCode>General</c:formatCode>
                <c:ptCount val="16"/>
                <c:pt idx="0">
                  <c:v>1500</c:v>
                </c:pt>
                <c:pt idx="1">
                  <c:v>1600</c:v>
                </c:pt>
                <c:pt idx="2">
                  <c:v>1700</c:v>
                </c:pt>
                <c:pt idx="3">
                  <c:v>1820</c:v>
                </c:pt>
                <c:pt idx="4">
                  <c:v>1850</c:v>
                </c:pt>
                <c:pt idx="5">
                  <c:v>1870</c:v>
                </c:pt>
                <c:pt idx="6">
                  <c:v>1890</c:v>
                </c:pt>
                <c:pt idx="7">
                  <c:v>1900</c:v>
                </c:pt>
                <c:pt idx="8">
                  <c:v>1930</c:v>
                </c:pt>
                <c:pt idx="9">
                  <c:v>1950</c:v>
                </c:pt>
                <c:pt idx="10">
                  <c:v>1960</c:v>
                </c:pt>
                <c:pt idx="11">
                  <c:v>1970</c:v>
                </c:pt>
                <c:pt idx="12">
                  <c:v>1980</c:v>
                </c:pt>
                <c:pt idx="13">
                  <c:v>1990</c:v>
                </c:pt>
                <c:pt idx="14">
                  <c:v>2000</c:v>
                </c:pt>
                <c:pt idx="15">
                  <c:v>2003</c:v>
                </c:pt>
              </c:numCache>
            </c:numRef>
          </c:cat>
          <c:val>
            <c:numRef>
              <c:f>Sheet1!$B$3:$Q$3</c:f>
              <c:numCache>
                <c:formatCode>#,##0</c:formatCode>
                <c:ptCount val="16"/>
                <c:pt idx="0">
                  <c:v>714.10451547437845</c:v>
                </c:pt>
                <c:pt idx="1">
                  <c:v>973.58184764991904</c:v>
                </c:pt>
                <c:pt idx="2">
                  <c:v>1250.321074138938</c:v>
                </c:pt>
                <c:pt idx="3">
                  <c:v>1705.9183577381229</c:v>
                </c:pt>
                <c:pt idx="4">
                  <c:v>2330.377837459991</c:v>
                </c:pt>
                <c:pt idx="5">
                  <c:v>3190.4340127388532</c:v>
                </c:pt>
                <c:pt idx="6">
                  <c:v>4008.7886354541779</c:v>
                </c:pt>
                <c:pt idx="7">
                  <c:v>4491.8142145547299</c:v>
                </c:pt>
                <c:pt idx="8">
                  <c:v>5440.8624689312328</c:v>
                </c:pt>
                <c:pt idx="9">
                  <c:v>6939.3739900652336</c:v>
                </c:pt>
                <c:pt idx="10">
                  <c:v>8645.2302757198504</c:v>
                </c:pt>
                <c:pt idx="11">
                  <c:v>10767.471958584991</c:v>
                </c:pt>
                <c:pt idx="12">
                  <c:v>12931.49128103136</c:v>
                </c:pt>
                <c:pt idx="13">
                  <c:v>16429.912441808221</c:v>
                </c:pt>
                <c:pt idx="14">
                  <c:v>20158.93936310121</c:v>
                </c:pt>
                <c:pt idx="15">
                  <c:v>21310.13653507824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B87-4011-BBC7-298392D28F6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США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Sheet1!$B$1:$Q$1</c:f>
              <c:numCache>
                <c:formatCode>General</c:formatCode>
                <c:ptCount val="16"/>
                <c:pt idx="0">
                  <c:v>1500</c:v>
                </c:pt>
                <c:pt idx="1">
                  <c:v>1600</c:v>
                </c:pt>
                <c:pt idx="2">
                  <c:v>1700</c:v>
                </c:pt>
                <c:pt idx="3">
                  <c:v>1820</c:v>
                </c:pt>
                <c:pt idx="4">
                  <c:v>1850</c:v>
                </c:pt>
                <c:pt idx="5">
                  <c:v>1870</c:v>
                </c:pt>
                <c:pt idx="6">
                  <c:v>1890</c:v>
                </c:pt>
                <c:pt idx="7">
                  <c:v>1900</c:v>
                </c:pt>
                <c:pt idx="8">
                  <c:v>1930</c:v>
                </c:pt>
                <c:pt idx="9">
                  <c:v>1950</c:v>
                </c:pt>
                <c:pt idx="10">
                  <c:v>1960</c:v>
                </c:pt>
                <c:pt idx="11">
                  <c:v>1970</c:v>
                </c:pt>
                <c:pt idx="12">
                  <c:v>1980</c:v>
                </c:pt>
                <c:pt idx="13">
                  <c:v>1990</c:v>
                </c:pt>
                <c:pt idx="14">
                  <c:v>2000</c:v>
                </c:pt>
                <c:pt idx="15">
                  <c:v>2003</c:v>
                </c:pt>
              </c:numCache>
            </c:numRef>
          </c:cat>
          <c:val>
            <c:numRef>
              <c:f>Sheet1!$B$4:$Q$4</c:f>
              <c:numCache>
                <c:formatCode>General</c:formatCode>
                <c:ptCount val="16"/>
                <c:pt idx="2" formatCode="#,##0">
                  <c:v>527</c:v>
                </c:pt>
                <c:pt idx="3" formatCode="#,##0">
                  <c:v>1257.2503557984439</c:v>
                </c:pt>
                <c:pt idx="4" formatCode="#,##0">
                  <c:v>1805.9164312563721</c:v>
                </c:pt>
                <c:pt idx="5" formatCode="#,##0">
                  <c:v>2444.643665427745</c:v>
                </c:pt>
                <c:pt idx="6" formatCode="#,##0">
                  <c:v>3391.898281254937</c:v>
                </c:pt>
                <c:pt idx="7" formatCode="#,##0">
                  <c:v>4090.787291696663</c:v>
                </c:pt>
                <c:pt idx="8" formatCode="#,##0">
                  <c:v>6212.7127066015446</c:v>
                </c:pt>
                <c:pt idx="9" formatCode="#,##0">
                  <c:v>9561.3478600652725</c:v>
                </c:pt>
                <c:pt idx="10" formatCode="#,##0">
                  <c:v>11328.4755162699</c:v>
                </c:pt>
                <c:pt idx="11" formatCode="#,##0">
                  <c:v>15029.84608782163</c:v>
                </c:pt>
                <c:pt idx="12" formatCode="#,##0">
                  <c:v>18577.36665413365</c:v>
                </c:pt>
                <c:pt idx="13" formatCode="#,##0">
                  <c:v>23200.559941388321</c:v>
                </c:pt>
                <c:pt idx="14" formatCode="#,##0">
                  <c:v>28403.403425190329</c:v>
                </c:pt>
                <c:pt idx="15" formatCode="#,##0">
                  <c:v>29037.28676300064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B87-4011-BBC7-298392D28F6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Китай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Pt>
            <c:idx val="10"/>
            <c:bubble3D val="0"/>
            <c:spPr>
              <a:ln>
                <a:solidFill>
                  <a:schemeClr val="accent6"/>
                </a:solidFill>
                <a:prstDash val="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B87-4011-BBC7-298392D28F6D}"/>
              </c:ext>
            </c:extLst>
          </c:dPt>
          <c:dPt>
            <c:idx val="11"/>
            <c:bubble3D val="0"/>
            <c:spPr>
              <a:ln>
                <a:solidFill>
                  <a:schemeClr val="accent6"/>
                </a:solidFill>
                <a:prstDash val="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9B87-4011-BBC7-298392D28F6D}"/>
              </c:ext>
            </c:extLst>
          </c:dPt>
          <c:dPt>
            <c:idx val="12"/>
            <c:bubble3D val="0"/>
            <c:spPr>
              <a:ln>
                <a:solidFill>
                  <a:schemeClr val="accent6"/>
                </a:solidFill>
                <a:prstDash val="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9B87-4011-BBC7-298392D28F6D}"/>
              </c:ext>
            </c:extLst>
          </c:dPt>
          <c:dPt>
            <c:idx val="13"/>
            <c:bubble3D val="0"/>
            <c:spPr>
              <a:ln>
                <a:solidFill>
                  <a:schemeClr val="accent6"/>
                </a:solidFill>
                <a:prstDash val="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9B87-4011-BBC7-298392D28F6D}"/>
              </c:ext>
            </c:extLst>
          </c:dPt>
          <c:dPt>
            <c:idx val="14"/>
            <c:bubble3D val="0"/>
            <c:spPr>
              <a:ln>
                <a:solidFill>
                  <a:schemeClr val="accent6"/>
                </a:solidFill>
                <a:prstDash val="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9B87-4011-BBC7-298392D28F6D}"/>
              </c:ext>
            </c:extLst>
          </c:dPt>
          <c:dPt>
            <c:idx val="15"/>
            <c:bubble3D val="0"/>
            <c:spPr>
              <a:ln>
                <a:solidFill>
                  <a:schemeClr val="accent6"/>
                </a:solidFill>
                <a:prstDash val="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B87-4011-BBC7-298392D28F6D}"/>
              </c:ext>
            </c:extLst>
          </c:dPt>
          <c:cat>
            <c:numRef>
              <c:f>Sheet1!$B$1:$Q$1</c:f>
              <c:numCache>
                <c:formatCode>General</c:formatCode>
                <c:ptCount val="16"/>
                <c:pt idx="0">
                  <c:v>1500</c:v>
                </c:pt>
                <c:pt idx="1">
                  <c:v>1600</c:v>
                </c:pt>
                <c:pt idx="2">
                  <c:v>1700</c:v>
                </c:pt>
                <c:pt idx="3">
                  <c:v>1820</c:v>
                </c:pt>
                <c:pt idx="4">
                  <c:v>1850</c:v>
                </c:pt>
                <c:pt idx="5">
                  <c:v>1870</c:v>
                </c:pt>
                <c:pt idx="6">
                  <c:v>1890</c:v>
                </c:pt>
                <c:pt idx="7">
                  <c:v>1900</c:v>
                </c:pt>
                <c:pt idx="8">
                  <c:v>1930</c:v>
                </c:pt>
                <c:pt idx="9">
                  <c:v>1950</c:v>
                </c:pt>
                <c:pt idx="10">
                  <c:v>1960</c:v>
                </c:pt>
                <c:pt idx="11">
                  <c:v>1970</c:v>
                </c:pt>
                <c:pt idx="12">
                  <c:v>1980</c:v>
                </c:pt>
                <c:pt idx="13">
                  <c:v>1990</c:v>
                </c:pt>
                <c:pt idx="14">
                  <c:v>2000</c:v>
                </c:pt>
                <c:pt idx="15">
                  <c:v>2003</c:v>
                </c:pt>
              </c:numCache>
            </c:numRef>
          </c:cat>
          <c:val>
            <c:numRef>
              <c:f>Sheet1!$B$5:$Q$5</c:f>
              <c:numCache>
                <c:formatCode>#,##0</c:formatCode>
                <c:ptCount val="16"/>
                <c:pt idx="0">
                  <c:v>600</c:v>
                </c:pt>
                <c:pt idx="1">
                  <c:v>600</c:v>
                </c:pt>
                <c:pt idx="2">
                  <c:v>600</c:v>
                </c:pt>
                <c:pt idx="3">
                  <c:v>600</c:v>
                </c:pt>
                <c:pt idx="4">
                  <c:v>600</c:v>
                </c:pt>
                <c:pt idx="5">
                  <c:v>530</c:v>
                </c:pt>
                <c:pt idx="6">
                  <c:v>540.47105263157903</c:v>
                </c:pt>
                <c:pt idx="7">
                  <c:v>545.38499999999999</c:v>
                </c:pt>
                <c:pt idx="8">
                  <c:v>567.62167689161538</c:v>
                </c:pt>
                <c:pt idx="9">
                  <c:v>448.02172581220321</c:v>
                </c:pt>
                <c:pt idx="10">
                  <c:v>662.14040505494177</c:v>
                </c:pt>
                <c:pt idx="11">
                  <c:v>778.35185716991577</c:v>
                </c:pt>
                <c:pt idx="12">
                  <c:v>1061.052653034187</c:v>
                </c:pt>
                <c:pt idx="13">
                  <c:v>1870.930288895642</c:v>
                </c:pt>
                <c:pt idx="14">
                  <c:v>3420.8657223526802</c:v>
                </c:pt>
                <c:pt idx="15">
                  <c:v>4802.8430611611302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9B87-4011-BBC7-298392D28F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842944"/>
        <c:axId val="145844480"/>
      </c:lineChart>
      <c:catAx>
        <c:axId val="14584294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45844480"/>
        <c:crosses val="autoZero"/>
        <c:auto val="1"/>
        <c:lblAlgn val="ctr"/>
        <c:lblOffset val="100"/>
        <c:noMultiLvlLbl val="0"/>
      </c:catAx>
      <c:valAx>
        <c:axId val="145844480"/>
        <c:scaling>
          <c:orientation val="minMax"/>
          <c:max val="25000"/>
        </c:scaling>
        <c:delete val="0"/>
        <c:axPos val="l"/>
        <c:numFmt formatCode="#,##0" sourceLinked="1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45842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9.9722222222222323E-2"/>
                  <c:y val="-6.70949985418490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E7-43A6-8031-345B8C784E48}"/>
                </c:ext>
              </c:extLst>
            </c:dLbl>
            <c:dLbl>
              <c:idx val="3"/>
              <c:layout>
                <c:manualLayout>
                  <c:x val="-0.12472222222222222"/>
                  <c:y val="2.349445902595509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E7-43A6-8031-345B8C784E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Лист2!$A$4:$A$8</c:f>
              <c:numCache>
                <c:formatCode>General</c:formatCode>
                <c:ptCount val="5"/>
                <c:pt idx="0">
                  <c:v>1901</c:v>
                </c:pt>
                <c:pt idx="1">
                  <c:v>1913</c:v>
                </c:pt>
                <c:pt idx="2">
                  <c:v>1980</c:v>
                </c:pt>
                <c:pt idx="3">
                  <c:v>1990</c:v>
                </c:pt>
                <c:pt idx="4">
                  <c:v>2002</c:v>
                </c:pt>
              </c:numCache>
            </c:numRef>
          </c:cat>
          <c:val>
            <c:numRef>
              <c:f>Лист2!$B$4:$B$8</c:f>
              <c:numCache>
                <c:formatCode>General</c:formatCode>
                <c:ptCount val="5"/>
                <c:pt idx="0">
                  <c:v>50</c:v>
                </c:pt>
                <c:pt idx="1">
                  <c:v>116</c:v>
                </c:pt>
                <c:pt idx="2">
                  <c:v>10000</c:v>
                </c:pt>
                <c:pt idx="3">
                  <c:v>35000</c:v>
                </c:pt>
                <c:pt idx="4">
                  <c:v>65000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6E7-43A6-8031-345B8C784E4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6045184"/>
        <c:axId val="146048128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Лист2!$A$4:$A$8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1901</c:v>
                      </c:pt>
                      <c:pt idx="1">
                        <c:v>1913</c:v>
                      </c:pt>
                      <c:pt idx="2">
                        <c:v>1980</c:v>
                      </c:pt>
                      <c:pt idx="3">
                        <c:v>1990</c:v>
                      </c:pt>
                      <c:pt idx="4">
                        <c:v>2002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Лист2!$A$4:$A$8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1901</c:v>
                      </c:pt>
                      <c:pt idx="1">
                        <c:v>1913</c:v>
                      </c:pt>
                      <c:pt idx="2">
                        <c:v>1980</c:v>
                      </c:pt>
                      <c:pt idx="3">
                        <c:v>1990</c:v>
                      </c:pt>
                      <c:pt idx="4">
                        <c:v>2002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96E7-43A6-8031-345B8C784E48}"/>
                  </c:ext>
                </c:extLst>
              </c15:ser>
            </c15:filteredLineSeries>
          </c:ext>
        </c:extLst>
      </c:lineChart>
      <c:catAx>
        <c:axId val="146045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048128"/>
        <c:crosses val="autoZero"/>
        <c:auto val="1"/>
        <c:lblAlgn val="ctr"/>
        <c:lblOffset val="100"/>
        <c:noMultiLvlLbl val="0"/>
      </c:catAx>
      <c:valAx>
        <c:axId val="1460481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6045184"/>
        <c:crosses val="autoZero"/>
        <c:crossBetween val="between"/>
      </c:valAx>
      <c:spPr>
        <a:solidFill>
          <a:schemeClr val="lt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3F6F5-ABF3-410A-A045-E6E22424FF17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BF1C1-A6CC-4A53-B12B-9FCC7798F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941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8455F-8D59-4CA3-93E1-CA5EE0C2753D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4F44D-D27B-4D71-866B-AF0A4963A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1023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850FE-AE57-4CF2-9983-90DEDE03A697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640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850FE-AE57-4CF2-9983-90DEDE03A697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8540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4F44D-D27B-4D71-866B-AF0A4963A832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062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850FE-AE57-4CF2-9983-90DEDE03A697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8540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4F44D-D27B-4D71-866B-AF0A4963A832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785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4F44D-D27B-4D71-866B-AF0A4963A832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372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4F44D-D27B-4D71-866B-AF0A4963A832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853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4F44D-D27B-4D71-866B-AF0A4963A832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8998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 Когда появились 1-е платформы (эксперименты по формированию 1-й клеточки)</a:t>
            </a:r>
          </a:p>
          <a:p>
            <a:r>
              <a:rPr lang="ru-RU" dirty="0" smtClean="0"/>
              <a:t>2. А сколько сейчас этих платформ? Если «около», возникает вопрос типологии</a:t>
            </a:r>
          </a:p>
          <a:p>
            <a:r>
              <a:rPr lang="ru-RU" dirty="0" smtClean="0"/>
              <a:t>1980 – 2 платформы</a:t>
            </a:r>
          </a:p>
          <a:p>
            <a:r>
              <a:rPr lang="ru-RU" dirty="0" smtClean="0"/>
              <a:t>растут и к сегодня их 300</a:t>
            </a:r>
          </a:p>
          <a:p>
            <a:r>
              <a:rPr lang="ru-RU" dirty="0" smtClean="0"/>
              <a:t>потом – пунктирный график – что их количество </a:t>
            </a:r>
            <a:r>
              <a:rPr lang="ru-RU" dirty="0" err="1" smtClean="0"/>
              <a:t>снижатся</a:t>
            </a:r>
            <a:r>
              <a:rPr lang="ru-RU" dirty="0" smtClean="0"/>
              <a:t>: наиболее мощные будут поглощать менее мощные</a:t>
            </a:r>
          </a:p>
          <a:p>
            <a:r>
              <a:rPr lang="ru-RU" dirty="0" smtClean="0"/>
              <a:t>Остается какой-то тезис про нее, и почему сегодня она способствует </a:t>
            </a:r>
            <a:r>
              <a:rPr lang="ru-RU" dirty="0" err="1" smtClean="0"/>
              <a:t>распростр</a:t>
            </a:r>
            <a:r>
              <a:rPr lang="ru-RU" dirty="0" smtClean="0"/>
              <a:t> </a:t>
            </a:r>
            <a:r>
              <a:rPr lang="ru-RU" dirty="0" err="1" smtClean="0"/>
              <a:t>знани</a:t>
            </a:r>
            <a:r>
              <a:rPr lang="ru-RU" dirty="0" smtClean="0"/>
              <a:t>, и каких?</a:t>
            </a:r>
          </a:p>
          <a:p>
            <a:r>
              <a:rPr lang="ru-RU" dirty="0" smtClean="0"/>
              <a:t>Понятие платформы - дать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4F44D-D27B-4D71-866B-AF0A4963A832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5431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1F723-D4FE-40FD-AD08-867389DC2232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622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850FE-AE57-4CF2-9983-90DEDE03A697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3209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850FE-AE57-4CF2-9983-90DEDE03A697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087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850FE-AE57-4CF2-9983-90DEDE03A697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3209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850FE-AE57-4CF2-9983-90DEDE03A697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4416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850FE-AE57-4CF2-9983-90DEDE03A697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8540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850FE-AE57-4CF2-9983-90DEDE03A697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8540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4F44D-D27B-4D71-866B-AF0A4963A83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850FE-AE57-4CF2-9983-90DEDE03A697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947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 noChangeAspect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kumimoji="0" lang="ru-RU"/>
              <a:t>Click to edit Master title style</a:t>
            </a:r>
            <a:endParaRPr kumimoji="0" lang="en-US" dirty="0"/>
          </a:p>
        </p:txBody>
      </p:sp>
      <p:sp>
        <p:nvSpPr>
          <p:cNvPr id="9" name="Подзаголовок 8"/>
          <p:cNvSpPr>
            <a:spLocks noGrp="1" noChangeAspect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Click to edit Master subtitle style</a:t>
            </a:r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r>
              <a:rPr kumimoji="0" lang="ru-RU"/>
              <a:t>Click to edit Master title style</a:t>
            </a:r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500063" y="1285875"/>
            <a:ext cx="8215312" cy="5000625"/>
          </a:xfrm>
        </p:spPr>
        <p:txBody>
          <a:bodyPr/>
          <a:lstStyle>
            <a:lvl3pPr>
              <a:defRPr sz="1400"/>
            </a:lvl3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02559" y="6643710"/>
            <a:ext cx="22145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/>
              <a:t>© П. Щедровицкий, В. Алейник</a:t>
            </a:r>
            <a:r>
              <a:rPr lang="en-US" sz="800" baseline="0" dirty="0"/>
              <a:t> </a:t>
            </a:r>
            <a:r>
              <a:rPr lang="ru-RU" sz="800" baseline="0" dirty="0"/>
              <a:t>и</a:t>
            </a:r>
            <a:r>
              <a:rPr lang="ru-RU" sz="800" dirty="0"/>
              <a:t> К°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 noChangeAspect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13" name="Текст 12"/>
          <p:cNvSpPr>
            <a:spLocks noGrp="1" noChangeAspect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dirty="0"/>
              <a:t>Образец текста</a:t>
            </a:r>
          </a:p>
          <a:p>
            <a:pPr lvl="1" eaLnBrk="1" latinLnBrk="0" hangingPunct="1"/>
            <a:r>
              <a:rPr kumimoji="0" lang="ru-RU" dirty="0"/>
              <a:t>Второй уровень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90470" y="6357958"/>
            <a:ext cx="4095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SzPct val="76000"/>
        <a:buFont typeface="Wingdings 3"/>
        <a:buNone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SzPct val="76000"/>
        <a:buFont typeface="Wingdings" pitchFamily="2" charset="2"/>
        <a:buChar char="q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apidimmigration.com/1_eng_immigration_history.html" TargetMode="External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ndustrialrevolution.sea.ca/impact.html" TargetMode="External"/><Relationship Id="rId2" Type="http://schemas.openxmlformats.org/officeDocument/2006/relationships/hyperlink" Target="http://www4.wittenberg.edu/academics/hist/crom/brit/socstruc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s.gov/mlr/2006/03/art3full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3.png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www.world-art.ru/people.php?id=34811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bs-on-web.com/material_base.htm" TargetMode="External"/><Relationship Id="rId5" Type="http://schemas.openxmlformats.org/officeDocument/2006/relationships/hyperlink" Target="http://www.movehub.com/blog/largest-ships-history" TargetMode="External"/><Relationship Id="rId4" Type="http://schemas.openxmlformats.org/officeDocument/2006/relationships/hyperlink" Target="http://yandex.ru/clck/jsredir?from=yandex.ru;images/search;images;;&amp;text=&amp;etext=1233.jEoaC218tfUo6jW7XxgswZ25naVZhlbwxVHR7Xo_TcmPA8hmJDjXaGfhlVnPc3vM9Gw2S6cnzu2KyFBxt7ox46cbz2CBFqbP5whX6p_nm7U.d1b8563e49ba1db88cf893b007be8cc67420df07&amp;uuid=&amp;state=tid_Wvm4RM28ca_MiO4Ne9osTPtpHS9wicjEF5X7fRziVPIHCd9FyQ&amp;data=UlNrNmk5WktYejR0eWJFYk1Ldmtxdi1zZmlPQWVIY0EwYzh5cGNtamFLSkE4dTZ6R2VHVDVvekg0dlV3VlhPWWdSRTFkOVc2a3dMUWEzdDNaWk1NYTZwamFfMFNTeDhEbm9EZTByRERtRzVVanB3NEw4T1JWSnZ4ODVmM296TUtMY3VBVWF4V0ROODhFMmFsTGJ6MVpKRS0yVUdOcm5SNVQ2Rm1vTDNaajlOOS11WHljT1ctM0Z5SHFpNEk2cFI0YUY1SGhKQmhUT2w2NE1ycUw1T1RRR1ZBS0tCQWVHSXh4djlGZ2kwZ0UwRklpcVNNa0R1ampvVkxkY2hnLVNiOTF2NXlQNXBNT1dBVHRrSmpYUUJVS0dZMkVtTnVNenVrTzU5Q2VsTmpnc28xOVFOVEU3RXlxdw&amp;b64e=2&amp;sign=5fe5e47c7d2dec512c4545e80fd6a539&amp;keyno=0&amp;l10n=ru" TargetMode="External"/><Relationship Id="rId9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hyperlink" Target="http://insideevs.com/interview-elon-musk/" TargetMode="External"/><Relationship Id="rId7" Type="http://schemas.openxmlformats.org/officeDocument/2006/relationships/image" Target="../media/image56.png"/><Relationship Id="rId2" Type="http://schemas.openxmlformats.org/officeDocument/2006/relationships/hyperlink" Target="https://www.youtube.com/watch?v=f8Bxi5Ww1J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hyperlink" Target="https://en.wikipedia.org/wiki/Gigafactory_1" TargetMode="External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hyperlink" Target="https://www.tesla.com/factory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hyperlink" Target="http://clip-russia.ru/2014/04/sovetkin/" TargetMode="External"/><Relationship Id="rId4" Type="http://schemas.openxmlformats.org/officeDocument/2006/relationships/image" Target="../media/image7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ndgp.ru/lib/mmk/180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jpeg"/><Relationship Id="rId5" Type="http://schemas.openxmlformats.org/officeDocument/2006/relationships/hyperlink" Target="mailto:peter195811@gmail.com" TargetMode="External"/><Relationship Id="rId4" Type="http://schemas.openxmlformats.org/officeDocument/2006/relationships/hyperlink" Target="http://www.youtube.com/user/schedrovitsk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images.yandex.ru/yandsearch?text=%D0%A3%D0%B8%D0%BB%D1%8C%D1%8F%D0%BC%20%D0%9F%D0%B5%D1%82%D1%82%D0%B8%20%D1%8D%D0%BA%D0%BE%D0%BD%D0%BE%D0%BC%D0%B8%D1%87%D0%B5%D1%81%D0%BA%D0%B8%D0%B5%20%D0%B8%20%D1%81%D1%82%D0%B0%D1%82%D0%B8%D1%81%D1%82%D0%B8%D1%87%D0%B5%D1%81%D0%BA%D0%B8%D0%B5%20%D1%80%D0%B0%D0%B1%D0%BE%D1%82%D1%8B&amp;img_url=media.log-in.ru/images/books/thumbs/book_15143_vil-yam-petti-ekonomicheskie-i-statisticheskie-raboty.jpg&amp;pos=3&amp;rpt=simage" TargetMode="External"/><Relationship Id="rId4" Type="http://schemas.openxmlformats.org/officeDocument/2006/relationships/hyperlink" Target="http://sbiblio.com/biblio/archive/urlanis_rost/05.asp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187624" y="3789040"/>
            <a:ext cx="7001414" cy="990600"/>
          </a:xfrm>
        </p:spPr>
        <p:txBody>
          <a:bodyPr vert="horz" anchor="ctr" anchorCtr="0">
            <a:noAutofit/>
          </a:bodyPr>
          <a:lstStyle/>
          <a:p>
            <a:pPr algn="l"/>
            <a:r>
              <a:rPr lang="ru-RU" sz="2400" dirty="0">
                <a:solidFill>
                  <a:srgbClr val="000000"/>
                </a:solidFill>
              </a:rPr>
              <a:t>Новая промышленная </a:t>
            </a:r>
            <a:r>
              <a:rPr lang="ru-RU" sz="2400" dirty="0" smtClean="0">
                <a:solidFill>
                  <a:srgbClr val="000000"/>
                </a:solidFill>
              </a:rPr>
              <a:t>революция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5001784"/>
            <a:ext cx="6987758" cy="792088"/>
          </a:xfrm>
        </p:spPr>
        <p:txBody>
          <a:bodyPr lIns="0" rIns="0" anchor="ctr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100" b="1" kern="0" spc="30" dirty="0">
                <a:solidFill>
                  <a:schemeClr val="accent1"/>
                </a:solidFill>
              </a:rPr>
              <a:t>П.Г. Щедровицкий</a:t>
            </a:r>
          </a:p>
          <a:p>
            <a:pPr>
              <a:spcAft>
                <a:spcPts val="0"/>
              </a:spcAft>
            </a:pPr>
            <a:r>
              <a:rPr lang="ru-RU" sz="1100" b="1" kern="0" spc="30" dirty="0">
                <a:solidFill>
                  <a:schemeClr val="accent1"/>
                </a:solidFill>
              </a:rPr>
              <a:t>президент некоммерческого научного фонда «Институт развития им. Г.П. Щедровицкого»,</a:t>
            </a:r>
          </a:p>
          <a:p>
            <a:pPr>
              <a:spcAft>
                <a:spcPts val="0"/>
              </a:spcAft>
            </a:pPr>
            <a:r>
              <a:rPr lang="ru-RU" sz="1100" b="1" kern="0" spc="30" dirty="0">
                <a:solidFill>
                  <a:schemeClr val="accent1"/>
                </a:solidFill>
              </a:rPr>
              <a:t>член правления Центра стратегических разработок «Северо-Запад»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100" b="1" kern="0" spc="30" dirty="0">
                <a:solidFill>
                  <a:schemeClr val="accent1"/>
                </a:solidFill>
              </a:rPr>
              <a:t>член Экспертного совета Правительства РФ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000100" y="428604"/>
            <a:ext cx="7072314" cy="912164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lang="ru-RU" sz="1400" b="1" kern="0" spc="3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г. </a:t>
            </a:r>
            <a:r>
              <a:rPr lang="ru-RU" sz="1400" b="1" kern="0" spc="3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Казань</a:t>
            </a:r>
            <a:endParaRPr lang="ru-RU" sz="1400" b="1" kern="0" spc="3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lang="ru-RU" sz="1400" b="1" kern="0" spc="3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20 </a:t>
            </a:r>
            <a:r>
              <a:rPr lang="ru-RU" sz="1400" b="1" kern="0" spc="3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ноября 2016 г</a:t>
            </a:r>
            <a:r>
              <a:rPr lang="ru-RU" sz="1400" b="1" kern="0" spc="3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lang="ru-RU" sz="1400" b="1" kern="0" spc="3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Казанский федеральный университет</a:t>
            </a:r>
            <a:endParaRPr lang="ru-RU" sz="1400" b="1" kern="0" spc="3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846565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…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08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79296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каждую из промышленных революций </a:t>
            </a:r>
            <a:r>
              <a:rPr lang="ru-RU" sz="2400" dirty="0" err="1" smtClean="0"/>
              <a:t>антропотоки</a:t>
            </a:r>
            <a:r>
              <a:rPr lang="ru-RU" sz="2400" dirty="0" smtClean="0"/>
              <a:t> направлялись к центрам складывания новых </a:t>
            </a:r>
            <a:r>
              <a:rPr lang="ru-RU" dirty="0" smtClean="0"/>
              <a:t>платформ технологий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CustomShape 2"/>
          <p:cNvSpPr>
            <a:spLocks noChangeArrowheads="1"/>
          </p:cNvSpPr>
          <p:nvPr/>
        </p:nvSpPr>
        <p:spPr bwMode="auto">
          <a:xfrm>
            <a:off x="3384960" y="1149233"/>
            <a:ext cx="2811636" cy="26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300" b="1" dirty="0">
                <a:solidFill>
                  <a:srgbClr val="000000"/>
                </a:solidFill>
                <a:latin typeface="+mn-lt"/>
              </a:rPr>
              <a:t>Англия</a:t>
            </a:r>
            <a:r>
              <a:rPr lang="ru-RU" altLang="ru-RU" sz="1300" baseline="30000" dirty="0">
                <a:solidFill>
                  <a:srgbClr val="000000"/>
                </a:solidFill>
                <a:latin typeface="+mn-lt"/>
              </a:rPr>
              <a:t>3</a:t>
            </a:r>
            <a:r>
              <a:rPr lang="ru-RU" altLang="ru-RU" sz="1300" b="1" dirty="0">
                <a:solidFill>
                  <a:srgbClr val="000000"/>
                </a:solidFill>
                <a:latin typeface="+mn-lt"/>
              </a:rPr>
              <a:t>, </a:t>
            </a:r>
            <a:r>
              <a:rPr lang="ru-RU" altLang="ru-RU" sz="1300" b="1" dirty="0" smtClean="0">
                <a:solidFill>
                  <a:srgbClr val="000000"/>
                </a:solidFill>
                <a:latin typeface="+mn-lt"/>
              </a:rPr>
              <a:t>XVIII - пер. пол. XIX в.</a:t>
            </a:r>
          </a:p>
        </p:txBody>
      </p:sp>
      <p:sp>
        <p:nvSpPr>
          <p:cNvPr id="6" name="CustomShape 4"/>
          <p:cNvSpPr>
            <a:spLocks noChangeArrowheads="1"/>
          </p:cNvSpPr>
          <p:nvPr/>
        </p:nvSpPr>
        <p:spPr bwMode="auto">
          <a:xfrm>
            <a:off x="6429388" y="1127024"/>
            <a:ext cx="2391084" cy="24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300" b="1" dirty="0" smtClean="0">
                <a:solidFill>
                  <a:srgbClr val="000000"/>
                </a:solidFill>
                <a:latin typeface="+mn-lt"/>
              </a:rPr>
              <a:t>США</a:t>
            </a:r>
            <a:r>
              <a:rPr lang="en-US" altLang="ru-RU" sz="1300" baseline="30000" dirty="0" smtClean="0">
                <a:solidFill>
                  <a:srgbClr val="000000"/>
                </a:solidFill>
                <a:latin typeface="+mn-lt"/>
              </a:rPr>
              <a:t>4</a:t>
            </a:r>
            <a:r>
              <a:rPr lang="ru-RU" altLang="ru-RU" sz="1300" b="1" dirty="0" smtClean="0">
                <a:solidFill>
                  <a:srgbClr val="000000"/>
                </a:solidFill>
                <a:latin typeface="+mn-lt"/>
              </a:rPr>
              <a:t>, 2-я. пол. XIX - XX в.</a:t>
            </a:r>
            <a:endParaRPr lang="ru-RU" altLang="ru-RU" sz="1300" dirty="0" smtClean="0">
              <a:latin typeface="+mn-lt"/>
            </a:endParaRPr>
          </a:p>
        </p:txBody>
      </p:sp>
      <p:sp>
        <p:nvSpPr>
          <p:cNvPr id="7" name="CustomShape 7"/>
          <p:cNvSpPr>
            <a:spLocks noChangeArrowheads="1"/>
          </p:cNvSpPr>
          <p:nvPr/>
        </p:nvSpPr>
        <p:spPr bwMode="auto">
          <a:xfrm>
            <a:off x="357158" y="1124744"/>
            <a:ext cx="2500330" cy="25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 smtClean="0">
                <a:solidFill>
                  <a:srgbClr val="000000"/>
                </a:solidFill>
                <a:latin typeface="+mn-lt"/>
              </a:rPr>
              <a:t>Нидерланды, XVII в. </a:t>
            </a:r>
            <a:endParaRPr lang="ru-RU" altLang="ru-RU" sz="1300" dirty="0">
              <a:latin typeface="+mn-lt"/>
            </a:endParaRPr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>
            <a:off x="6269889" y="1124744"/>
            <a:ext cx="35718" cy="5328592"/>
          </a:xfrm>
          <a:prstGeom prst="line">
            <a:avLst/>
          </a:prstGeom>
          <a:noFill/>
          <a:ln w="936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400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H="1">
            <a:off x="467544" y="1374821"/>
            <a:ext cx="8208912" cy="0"/>
          </a:xfrm>
          <a:prstGeom prst="line">
            <a:avLst/>
          </a:prstGeom>
          <a:noFill/>
          <a:ln w="936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40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0" y="1412776"/>
          <a:ext cx="3339155" cy="2280285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7468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переселенцев в города Голландии и Зеландии , тыс. чел.</a:t>
                      </a:r>
                      <a:r>
                        <a:rPr lang="ru-RU" sz="12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1590/4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Амстердам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 smtClean="0">
                          <a:effectLst/>
                          <a:latin typeface="+mn-lt"/>
                        </a:rPr>
                        <a:t>Лейден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Мидделбург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Брабант и Фландрия</a:t>
                      </a:r>
                      <a:endParaRPr kumimoji="0"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300 (36%)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445 (80%)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778 (78%)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Германия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93 (11%)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17 (3%)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19 (2%)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Англия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8 (1%)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8 (1.5%)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19 (2%)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1655/59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Амстердам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Лейден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Мидделбург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Брабант и Фландрия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162 (9%)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255 (33%)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243 (44%)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Германия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535 (29%)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164 (</a:t>
                      </a:r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21%)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18 (3%)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Англия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129 (7%)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22 (3%)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41 (7%)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3320510" y="1124744"/>
            <a:ext cx="0" cy="5328592"/>
          </a:xfrm>
          <a:prstGeom prst="line">
            <a:avLst/>
          </a:prstGeom>
          <a:noFill/>
          <a:ln w="936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400"/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/>
          </p:nvPr>
        </p:nvGraphicFramePr>
        <p:xfrm>
          <a:off x="1318683" y="5413975"/>
          <a:ext cx="1944216" cy="118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-10111" y="5463807"/>
            <a:ext cx="12961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Доля эмигрантов в населении Нидерландов</a:t>
            </a:r>
          </a:p>
          <a:p>
            <a:endParaRPr lang="ru-RU" sz="12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" b="6857"/>
          <a:stretch/>
        </p:blipFill>
        <p:spPr bwMode="auto">
          <a:xfrm>
            <a:off x="3347864" y="5326981"/>
            <a:ext cx="2848732" cy="1111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8016" y="3717032"/>
            <a:ext cx="33024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«Уже </a:t>
            </a:r>
            <a:r>
              <a:rPr lang="ru-RU" sz="1400" dirty="0"/>
              <a:t>в </a:t>
            </a:r>
            <a:r>
              <a:rPr lang="ru-RU" sz="1400" dirty="0" smtClean="0"/>
              <a:t>17-18 вв. Республика стала убежищем </a:t>
            </a:r>
            <a:r>
              <a:rPr lang="ru-RU" sz="1400" dirty="0"/>
              <a:t>для протестантов и </a:t>
            </a:r>
            <a:r>
              <a:rPr lang="ru-RU" sz="1400" dirty="0" smtClean="0"/>
              <a:t>евреев, преследуемых  в  Европе. </a:t>
            </a:r>
            <a:r>
              <a:rPr lang="ru-RU" sz="1400" dirty="0"/>
              <a:t>Особенно </a:t>
            </a:r>
            <a:r>
              <a:rPr lang="ru-RU" sz="1400" dirty="0" smtClean="0"/>
              <a:t>ценили тех, кто обладал предпринимательскими навыками  </a:t>
            </a:r>
            <a:r>
              <a:rPr lang="ru-RU" sz="1400" dirty="0"/>
              <a:t>и деньгами…В 1700 году, например, </a:t>
            </a:r>
            <a:r>
              <a:rPr lang="ru-RU" sz="1400" dirty="0" smtClean="0"/>
              <a:t>40% населения </a:t>
            </a:r>
            <a:r>
              <a:rPr lang="ru-RU" sz="1400" dirty="0"/>
              <a:t>Амстердама были иностранного </a:t>
            </a:r>
            <a:r>
              <a:rPr lang="ru-RU" sz="1400" dirty="0" smtClean="0"/>
              <a:t>происхождения»</a:t>
            </a:r>
            <a:r>
              <a:rPr lang="ru-RU" sz="1400" baseline="30000" dirty="0" smtClean="0"/>
              <a:t>1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1435260"/>
            <a:ext cx="2850017" cy="3739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 smtClean="0"/>
              <a:t>Иммиграция: </a:t>
            </a:r>
            <a:endParaRPr lang="en-US" sz="1400" dirty="0" smtClean="0"/>
          </a:p>
          <a:p>
            <a:pPr>
              <a:spcAft>
                <a:spcPts val="600"/>
              </a:spcAft>
            </a:pPr>
            <a:r>
              <a:rPr lang="ru-RU" sz="1400" dirty="0" smtClean="0"/>
              <a:t>1685 г.  </a:t>
            </a:r>
            <a:r>
              <a:rPr lang="ru-RU" sz="1400" dirty="0"/>
              <a:t>– </a:t>
            </a:r>
            <a:r>
              <a:rPr lang="ru-RU" sz="1400" dirty="0" smtClean="0"/>
              <a:t>эмигрировало </a:t>
            </a:r>
            <a:r>
              <a:rPr lang="ru-RU" sz="1400" dirty="0" err="1" smtClean="0"/>
              <a:t>ок</a:t>
            </a:r>
            <a:r>
              <a:rPr lang="ru-RU" sz="1400" dirty="0"/>
              <a:t>. </a:t>
            </a:r>
            <a:r>
              <a:rPr lang="ru-RU" sz="1400" dirty="0" smtClean="0"/>
              <a:t>100 тыс</a:t>
            </a:r>
            <a:r>
              <a:rPr lang="ru-RU" sz="1400" dirty="0"/>
              <a:t>. </a:t>
            </a:r>
            <a:r>
              <a:rPr lang="ru-RU" sz="1400" dirty="0" smtClean="0"/>
              <a:t>французских гугенотов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1770 </a:t>
            </a:r>
            <a:r>
              <a:rPr lang="ru-RU" sz="1400" dirty="0"/>
              <a:t>г. </a:t>
            </a:r>
            <a:r>
              <a:rPr lang="ru-RU" sz="1400" dirty="0" smtClean="0"/>
              <a:t>- в </a:t>
            </a:r>
            <a:r>
              <a:rPr lang="ru-RU" sz="1400" dirty="0"/>
              <a:t>Британии жило </a:t>
            </a:r>
            <a:r>
              <a:rPr lang="ru-RU" sz="1400" dirty="0" smtClean="0"/>
              <a:t>ок.14 </a:t>
            </a:r>
            <a:r>
              <a:rPr lang="ru-RU" sz="1400" dirty="0"/>
              <a:t>тыс. </a:t>
            </a:r>
            <a:r>
              <a:rPr lang="ru-RU" sz="1400" dirty="0" smtClean="0"/>
              <a:t>африканцев.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К сер. XIX в. </a:t>
            </a:r>
            <a:r>
              <a:rPr lang="ru-RU" sz="1400" dirty="0" smtClean="0"/>
              <a:t> </a:t>
            </a:r>
            <a:r>
              <a:rPr lang="ru-RU" sz="1400" dirty="0" err="1" smtClean="0"/>
              <a:t>ок</a:t>
            </a:r>
            <a:r>
              <a:rPr lang="ru-RU" sz="1400" dirty="0"/>
              <a:t>. 40 тыс. индийских моряков, дипломатов, солдат и пр</a:t>
            </a:r>
            <a:r>
              <a:rPr lang="ru-RU" sz="1400" dirty="0" smtClean="0"/>
              <a:t>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К </a:t>
            </a:r>
            <a:r>
              <a:rPr lang="ru-RU" sz="1400" dirty="0" smtClean="0"/>
              <a:t>кон. </a:t>
            </a:r>
            <a:r>
              <a:rPr lang="ru-RU" sz="1400" dirty="0"/>
              <a:t>XIX в. уже насчитывалось 70 тыс. </a:t>
            </a:r>
            <a:r>
              <a:rPr lang="ru-RU" sz="1400" dirty="0" smtClean="0"/>
              <a:t>южно-азиатов.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До 1891 г. большую </a:t>
            </a:r>
            <a:r>
              <a:rPr lang="ru-RU" sz="1400" dirty="0" smtClean="0"/>
              <a:t>часть эмигрантов </a:t>
            </a:r>
            <a:r>
              <a:rPr lang="ru-RU" sz="1400" dirty="0"/>
              <a:t>составляли германцы – в 1861 г. </a:t>
            </a:r>
            <a:r>
              <a:rPr lang="ru-RU" sz="1400" dirty="0" smtClean="0"/>
              <a:t>- 28,6 , а </a:t>
            </a:r>
            <a:r>
              <a:rPr lang="ru-RU" sz="1400" dirty="0"/>
              <a:t>в 1911 – 53 тыс. чел</a:t>
            </a:r>
            <a:r>
              <a:rPr lang="ru-RU" sz="1400" dirty="0" smtClean="0"/>
              <a:t>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К 1914 г. из 2-х млн. </a:t>
            </a:r>
            <a:r>
              <a:rPr lang="ru-RU" sz="1400" dirty="0" smtClean="0"/>
              <a:t>русских евреев</a:t>
            </a:r>
            <a:r>
              <a:rPr lang="ru-RU" sz="1400" dirty="0"/>
              <a:t>, покинувших Россию, 120 тыс. обосновались в Британии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434692" y="5229200"/>
            <a:ext cx="2865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% </a:t>
            </a:r>
            <a:r>
              <a:rPr lang="ru-RU" sz="1200" b="1" dirty="0" smtClean="0"/>
              <a:t>эмигрантов в населении Англии</a:t>
            </a:r>
          </a:p>
          <a:p>
            <a:endParaRPr lang="ru-RU" sz="1200" b="1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6355699" y="1412776"/>
            <a:ext cx="2788301" cy="3231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/>
              <a:t>В </a:t>
            </a:r>
            <a:r>
              <a:rPr lang="ru-RU" sz="1400" dirty="0" smtClean="0"/>
              <a:t>1607-1885 гг. </a:t>
            </a:r>
            <a:r>
              <a:rPr lang="ru-RU" sz="1400" dirty="0"/>
              <a:t>в США эмигрировали в основном </a:t>
            </a:r>
            <a:r>
              <a:rPr lang="ru-RU" sz="1400" dirty="0" smtClean="0"/>
              <a:t>голландцы, ирландцы и немцы.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1790 г.: </a:t>
            </a:r>
            <a:r>
              <a:rPr lang="ru-RU" sz="1400" dirty="0" err="1"/>
              <a:t>Натурализационный</a:t>
            </a:r>
            <a:r>
              <a:rPr lang="ru-RU" sz="1400" dirty="0"/>
              <a:t> акт: «любой </a:t>
            </a:r>
            <a:r>
              <a:rPr lang="ru-RU" sz="1400" dirty="0" smtClean="0"/>
              <a:t>иностранец-белый может </a:t>
            </a:r>
            <a:r>
              <a:rPr lang="ru-RU" sz="1400" dirty="0"/>
              <a:t>стать гражданином США</a:t>
            </a:r>
            <a:r>
              <a:rPr lang="ru-RU" sz="1400" dirty="0" smtClean="0"/>
              <a:t>»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1875 г.:  </a:t>
            </a:r>
            <a:r>
              <a:rPr lang="ru-RU" sz="1400" dirty="0"/>
              <a:t>Вопросами миграции начало заниматься</a:t>
            </a:r>
            <a:br>
              <a:rPr lang="ru-RU" sz="1400" dirty="0"/>
            </a:br>
            <a:r>
              <a:rPr lang="ru-RU" sz="1400" dirty="0"/>
              <a:t>федеральное </a:t>
            </a:r>
            <a:r>
              <a:rPr lang="ru-RU" sz="1400" dirty="0" smtClean="0"/>
              <a:t>правительство</a:t>
            </a:r>
            <a:br>
              <a:rPr lang="ru-RU" sz="1400" dirty="0" smtClean="0"/>
            </a:br>
            <a:r>
              <a:rPr lang="ru-RU" sz="1400" dirty="0" smtClean="0"/>
              <a:t>После 1885 г. новая волна эмиграции с южной и восточной Европы, преимущественно из Италии и России (евреи)</a:t>
            </a:r>
            <a:br>
              <a:rPr lang="ru-RU" sz="1400" dirty="0" smtClean="0"/>
            </a:br>
            <a:r>
              <a:rPr lang="ru-RU" sz="1400" dirty="0" smtClean="0"/>
              <a:t>1903-1924 гг.: Серия актов, ограничивающих миграцию</a:t>
            </a:r>
            <a:endParaRPr lang="ru-RU" sz="1400" dirty="0"/>
          </a:p>
        </p:txBody>
      </p:sp>
      <p:pic>
        <p:nvPicPr>
          <p:cNvPr id="18" name="Picture 2" descr="http://www.susps.org/images/chart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" t="31429" r="26774" b="5587"/>
          <a:stretch/>
        </p:blipFill>
        <p:spPr bwMode="auto">
          <a:xfrm>
            <a:off x="6372200" y="4653136"/>
            <a:ext cx="2700381" cy="172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7074050" y="4685354"/>
            <a:ext cx="1296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Иммиграция </a:t>
            </a:r>
            <a:endParaRPr lang="en-US" sz="1200" b="1" dirty="0" smtClean="0"/>
          </a:p>
          <a:p>
            <a:r>
              <a:rPr lang="ru-RU" sz="1200" b="1" dirty="0" smtClean="0"/>
              <a:t>в США</a:t>
            </a:r>
          </a:p>
          <a:p>
            <a:endParaRPr lang="ru-RU" sz="1200" b="1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499479" y="6453336"/>
            <a:ext cx="30427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aseline="30000" dirty="0" smtClean="0"/>
              <a:t>1</a:t>
            </a:r>
            <a:r>
              <a:rPr lang="en-US" sz="800" dirty="0" smtClean="0"/>
              <a:t>Discovering </a:t>
            </a:r>
            <a:r>
              <a:rPr lang="en-US" sz="800" dirty="0"/>
              <a:t>the Dutch: On Culture and Society of the </a:t>
            </a:r>
            <a:r>
              <a:rPr lang="en-US" sz="800" dirty="0" smtClean="0"/>
              <a:t>Netherlands</a:t>
            </a:r>
            <a:r>
              <a:rPr lang="ru-RU" sz="800" dirty="0" smtClean="0"/>
              <a:t>, </a:t>
            </a:r>
            <a:r>
              <a:rPr lang="en-US" sz="800" dirty="0" err="1" smtClean="0"/>
              <a:t>Emmeline</a:t>
            </a:r>
            <a:r>
              <a:rPr lang="en-US" sz="800" dirty="0" smtClean="0"/>
              <a:t> </a:t>
            </a:r>
            <a:r>
              <a:rPr lang="en-US" sz="800" dirty="0" err="1"/>
              <a:t>Besamusca,J</a:t>
            </a:r>
            <a:r>
              <a:rPr lang="en-US" sz="800" dirty="0"/>
              <a:t>. </a:t>
            </a:r>
            <a:r>
              <a:rPr lang="en-US" sz="800" dirty="0" err="1" smtClean="0"/>
              <a:t>Verheul</a:t>
            </a:r>
            <a:r>
              <a:rPr lang="ru-RU" sz="800" dirty="0" smtClean="0"/>
              <a:t> ; </a:t>
            </a:r>
            <a:r>
              <a:rPr lang="ru-RU" sz="800" baseline="30000" dirty="0" smtClean="0"/>
              <a:t>2 </a:t>
            </a:r>
            <a:r>
              <a:rPr lang="en-US" sz="800" dirty="0" err="1"/>
              <a:t>J.Israel</a:t>
            </a:r>
            <a:r>
              <a:rPr lang="en-US" sz="800" dirty="0"/>
              <a:t>. </a:t>
            </a:r>
            <a:endParaRPr lang="ru-RU" sz="800" dirty="0" smtClean="0"/>
          </a:p>
          <a:p>
            <a:r>
              <a:rPr lang="en-US" sz="800" dirty="0" smtClean="0"/>
              <a:t>The </a:t>
            </a:r>
            <a:r>
              <a:rPr lang="en-US" sz="800" dirty="0"/>
              <a:t>Dutch Republic : Its Rise, Greatness and Fall, </a:t>
            </a:r>
            <a:r>
              <a:rPr lang="en-US" sz="800" dirty="0" smtClean="0"/>
              <a:t>1477-1806</a:t>
            </a:r>
            <a:endParaRPr lang="ru-RU" sz="800" dirty="0" smtClean="0"/>
          </a:p>
          <a:p>
            <a:endParaRPr lang="ru-RU" sz="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419872" y="6453336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aseline="30000" dirty="0" smtClean="0"/>
              <a:t>3</a:t>
            </a:r>
            <a:r>
              <a:rPr lang="en-US" sz="800" dirty="0" smtClean="0"/>
              <a:t>http</a:t>
            </a:r>
            <a:r>
              <a:rPr lang="en-US" sz="800" dirty="0"/>
              <a:t>://</a:t>
            </a:r>
            <a:r>
              <a:rPr lang="en-US" sz="800" dirty="0" smtClean="0"/>
              <a:t>www.migrationwatchuk.org/Briefingpaper/document/49; http</a:t>
            </a:r>
            <a:r>
              <a:rPr lang="en-US" sz="800" dirty="0"/>
              <a:t>://en.wikipedia.org/wiki/Historical_immigration_to_Great_Britain;</a:t>
            </a:r>
          </a:p>
          <a:p>
            <a:r>
              <a:rPr lang="en-US" sz="800" dirty="0"/>
              <a:t>http://www.hpa.org.uk/webc/hpawebfile/hpaweb_c/1202115607106</a:t>
            </a:r>
            <a:endParaRPr lang="ru-RU" sz="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388786" y="6377384"/>
            <a:ext cx="33843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aseline="30000" dirty="0" smtClean="0"/>
              <a:t>4</a:t>
            </a:r>
            <a:r>
              <a:rPr lang="pt-BR" sz="800" dirty="0" smtClean="0">
                <a:hlinkClick r:id="rId5"/>
              </a:rPr>
              <a:t>rapidimmigration.com/1_eng_immigration_histo</a:t>
            </a:r>
            <a:r>
              <a:rPr lang="en-US" sz="800" dirty="0" smtClean="0">
                <a:hlinkClick r:id="rId5"/>
              </a:rPr>
              <a:t>ry.html</a:t>
            </a:r>
            <a:endParaRPr lang="en-US" sz="800" dirty="0" smtClean="0"/>
          </a:p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426050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 1"/>
          <p:cNvSpPr txBox="1">
            <a:spLocks/>
          </p:cNvSpPr>
          <p:nvPr/>
        </p:nvSpPr>
        <p:spPr>
          <a:xfrm>
            <a:off x="116437" y="6335568"/>
            <a:ext cx="423115" cy="365760"/>
          </a:xfrm>
          <a:prstGeom prst="rect">
            <a:avLst/>
          </a:prstGeom>
        </p:spPr>
        <p:txBody>
          <a:bodyPr vert="horz" anchor="ctr"/>
          <a:lstStyle>
            <a:defPPr>
              <a:defRPr lang="ru-RU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56406" y="2571744"/>
            <a:ext cx="8555075" cy="186137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ctr">
              <a:spcAft>
                <a:spcPts val="1200"/>
              </a:spcAft>
            </a:pPr>
            <a:r>
              <a:rPr lang="ru-RU" sz="2800" b="1" dirty="0" smtClean="0">
                <a:solidFill>
                  <a:schemeClr val="accent1"/>
                </a:solidFill>
              </a:rPr>
              <a:t>Раздел 10. Платформа технологий отпечатывается на социальной структуре</a:t>
            </a:r>
            <a:endParaRPr lang="ru-RU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8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87824" y="845220"/>
            <a:ext cx="6048672" cy="52322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r"/>
            <a:r>
              <a:rPr lang="en-US" sz="1400" dirty="0" err="1"/>
              <a:t>B</a:t>
            </a:r>
            <a:r>
              <a:rPr lang="ru-RU" sz="1400" dirty="0" err="1" smtClean="0"/>
              <a:t>urgerij</a:t>
            </a:r>
            <a:r>
              <a:rPr lang="ru-RU" sz="1400" dirty="0" smtClean="0"/>
              <a:t> (гол. буржуазия)</a:t>
            </a:r>
            <a:r>
              <a:rPr lang="en-US" sz="1400" dirty="0" smtClean="0"/>
              <a:t> - </a:t>
            </a:r>
            <a:r>
              <a:rPr lang="ru-RU" sz="1400" dirty="0" smtClean="0"/>
              <a:t>термин</a:t>
            </a:r>
            <a:r>
              <a:rPr lang="ru-RU" sz="1400" dirty="0"/>
              <a:t>, который примерно соответствует американскому использованию термина «средний класс</a:t>
            </a:r>
            <a:r>
              <a:rPr lang="ru-RU" sz="1400" dirty="0" smtClean="0"/>
              <a:t>».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Небывалый рост городов и складывание городского класса или «буржуазии» в Объединенных провинциях </a:t>
            </a:r>
            <a:r>
              <a:rPr lang="en-US" dirty="0" smtClean="0"/>
              <a:t>XVI</a:t>
            </a:r>
            <a:r>
              <a:rPr lang="ru-RU" dirty="0" smtClean="0"/>
              <a:t>-</a:t>
            </a:r>
            <a:r>
              <a:rPr lang="en-US" dirty="0" smtClean="0"/>
              <a:t>XVII </a:t>
            </a:r>
            <a:r>
              <a:rPr lang="ru-RU" dirty="0" smtClean="0"/>
              <a:t>вв.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413415"/>
              </p:ext>
            </p:extLst>
          </p:nvPr>
        </p:nvGraphicFramePr>
        <p:xfrm>
          <a:off x="179512" y="1412776"/>
          <a:ext cx="8634560" cy="5040560"/>
        </p:xfrm>
        <a:graphic>
          <a:graphicData uri="http://schemas.openxmlformats.org/drawingml/2006/table">
            <a:tbl>
              <a:tblPr firstRow="1" firstCol="1" bandCol="1">
                <a:tableStyleId>{69012ECD-51FC-41F1-AA8D-1B2483CD663E}</a:tableStyleId>
              </a:tblPr>
              <a:tblGrid>
                <a:gridCol w="864096"/>
                <a:gridCol w="6402312"/>
                <a:gridCol w="720080"/>
                <a:gridCol w="648072"/>
              </a:tblGrid>
              <a:tr h="18047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Класс</a:t>
                      </a:r>
                      <a:endParaRPr lang="en-US" sz="1400" dirty="0"/>
                    </a:p>
                  </a:txBody>
                  <a:tcPr marL="11803" marR="11803" marT="1180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Состав</a:t>
                      </a:r>
                      <a:endParaRPr lang="en-US" sz="1400" dirty="0"/>
                    </a:p>
                  </a:txBody>
                  <a:tcPr marL="11803" marR="11803" marT="1180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%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город.</a:t>
                      </a:r>
                      <a:r>
                        <a:rPr kumimoji="0" lang="ru-RU" sz="12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насел.</a:t>
                      </a:r>
                      <a:endParaRPr lang="en-US" sz="1200" dirty="0" smtClean="0"/>
                    </a:p>
                  </a:txBody>
                  <a:tcPr marL="11803" marR="11803" marT="1180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Доход,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</a:rPr>
                        <a:t> г</a:t>
                      </a:r>
                      <a:r>
                        <a:rPr kumimoji="0"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ульден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11803" marR="11803" marT="11803" marB="0" anchor="ctr"/>
                </a:tc>
              </a:tr>
              <a:tr h="80770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Верхняя</a:t>
                      </a:r>
                      <a:r>
                        <a:rPr lang="ru-RU" sz="1200" baseline="0" dirty="0" smtClean="0"/>
                        <a:t> буржуазия </a:t>
                      </a:r>
                      <a:endParaRPr lang="en-US" sz="1200" dirty="0"/>
                    </a:p>
                  </a:txBody>
                  <a:tcPr marL="11803" marR="11803" marT="1180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Бургомистры, члены городской управы, сотрудники судебных органов и советники. Купцы,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большая часть рантье, духовенства,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врачей, нотариусов, поверенных  и некоторые адвокаты. Промышленники и предприниматели (пивовары, винокуры, мыловары, мукомолы). Старшие ряды офицерского корпуса и высокие правительственные чиновники- клерки из суда (грифоны), муниципальные секретари, шерифы, комиссары, сборщики налога на землю, и т.д. </a:t>
                      </a:r>
                      <a:endParaRPr lang="en-US" sz="1200" dirty="0"/>
                    </a:p>
                  </a:txBody>
                  <a:tcPr marL="11803" marR="11803" marT="1180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en-US" sz="1200" dirty="0" smtClean="0"/>
                        <a:t>%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200" dirty="0" smtClean="0"/>
                    </a:p>
                    <a:p>
                      <a:pPr algn="ctr"/>
                      <a:endParaRPr lang="en-US" sz="1200" dirty="0"/>
                    </a:p>
                  </a:txBody>
                  <a:tcPr marL="11803" marR="11803" marT="1180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&gt;1000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 marL="11803" marR="11803" marT="1180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07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Средняя</a:t>
                      </a:r>
                      <a:r>
                        <a:rPr lang="ru-RU" sz="1200" baseline="0" dirty="0" smtClean="0"/>
                        <a:t> буржуазия</a:t>
                      </a: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 marL="11803" marR="11803" marT="1180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Наиболее успешные мастера, пекари, аптекари, книжные продавцы, хирурги, бакалейщики, трактирщики, брокеры, производители париков, </a:t>
                      </a:r>
                      <a:r>
                        <a:rPr kumimoji="0"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грузооперевозчики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кузнецы по золоту и серебру,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плотники, нотариусы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Торговцы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ситцем,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вином, оптовые торговцы, мясники. Старшие клерки, офицеры  нижних чинов, бухгалтеры и другие муниципальные служащие, скромные рантье.</a:t>
                      </a:r>
                      <a:endParaRPr lang="en-US" sz="1200" dirty="0"/>
                    </a:p>
                  </a:txBody>
                  <a:tcPr marL="11803" marR="11803" marT="1180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12-14</a:t>
                      </a:r>
                      <a:r>
                        <a:rPr lang="en-US" sz="1200" dirty="0" smtClean="0"/>
                        <a:t>%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200" dirty="0"/>
                    </a:p>
                  </a:txBody>
                  <a:tcPr marL="11803" marR="11803" marT="1180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600-</a:t>
                      </a:r>
                    </a:p>
                    <a:p>
                      <a:pPr algn="ctr"/>
                      <a:r>
                        <a:rPr lang="ru-RU" sz="1200" dirty="0" smtClean="0"/>
                        <a:t>10000</a:t>
                      </a:r>
                      <a:endParaRPr lang="en-US" sz="1200" dirty="0" smtClean="0"/>
                    </a:p>
                    <a:p>
                      <a:pPr algn="ctr"/>
                      <a:endParaRPr lang="en-US" sz="1200" dirty="0"/>
                    </a:p>
                  </a:txBody>
                  <a:tcPr marL="11803" marR="11803" marT="1180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95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Нижняя</a:t>
                      </a:r>
                      <a:r>
                        <a:rPr lang="ru-RU" sz="1200" baseline="0" dirty="0" smtClean="0"/>
                        <a:t> буржуазия</a:t>
                      </a: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 marL="11803" marR="11803" marT="11803" marB="0" anchor="ctr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хорошо образованные работники гос. сектора- бухгалтеры, клерки, школьные учителя, руководители и инспектора, 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большее число из частного сектора – трактирщики,  управляющие постоялых дворов, пекари, кузнецы, мясники, перевозчики, сапожники, портные, стекольщики, изготовители корсетов, и т.д. 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специализированные лавочники-  торговцы постельными принадлежностями, сыром, ситцем, кофе и чаем, чулками, лентами, табаком и веревками. …могильщики, акушеры, некоторые хирурги, погонщики, и менее благополучные аптекари. </a:t>
                      </a:r>
                      <a:endParaRPr lang="en-US" sz="1200" dirty="0"/>
                    </a:p>
                  </a:txBody>
                  <a:tcPr marL="11803" marR="11803" marT="11803" marB="0" anchor="ctr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r>
                        <a:rPr lang="en-US" sz="1200" dirty="0" smtClean="0"/>
                        <a:t>%</a:t>
                      </a:r>
                      <a:r>
                        <a:rPr lang="ru-RU" sz="1200" baseline="0" dirty="0" smtClean="0"/>
                        <a:t> </a:t>
                      </a:r>
                      <a:endParaRPr lang="en-US" sz="1200" dirty="0"/>
                    </a:p>
                  </a:txBody>
                  <a:tcPr marL="11803" marR="11803" marT="11803" marB="0" anchor="ctr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500-600</a:t>
                      </a:r>
                      <a:endParaRPr lang="en-US" sz="1200" dirty="0"/>
                    </a:p>
                  </a:txBody>
                  <a:tcPr marL="11803" marR="11803" marT="11803" marB="0" anchor="ctr">
                    <a:solidFill>
                      <a:srgbClr val="F2DCDB"/>
                    </a:solidFill>
                  </a:tcPr>
                </a:tc>
              </a:tr>
              <a:tr h="5195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Нижняя</a:t>
                      </a:r>
                      <a:r>
                        <a:rPr lang="ru-RU" sz="1200" baseline="0" dirty="0" smtClean="0"/>
                        <a:t> буржуазия</a:t>
                      </a: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 marL="11803" marR="11803" marT="11803" marB="0" anchor="ctr"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менее успешные лавочники и бизнесмены, низшие чины государственных власти (портовые функционеры, </a:t>
                      </a:r>
                      <a:r>
                        <a:rPr kumimoji="0"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взвешиватели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из монетных дворов). </a:t>
                      </a:r>
                    </a:p>
                  </a:txBody>
                  <a:tcPr marL="11803" marR="11803" marT="11803" marB="0" anchor="ctr"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</a:t>
                      </a:r>
                      <a:r>
                        <a:rPr lang="en-US" sz="1200" dirty="0" smtClean="0"/>
                        <a:t>%</a:t>
                      </a:r>
                      <a:r>
                        <a:rPr lang="ru-RU" sz="1200" baseline="0" dirty="0" smtClean="0"/>
                        <a:t> </a:t>
                      </a:r>
                      <a:endParaRPr lang="en-US" sz="1200" dirty="0"/>
                    </a:p>
                  </a:txBody>
                  <a:tcPr marL="11803" marR="11803" marT="11803" marB="0" anchor="ctr"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350 - 500 г.</a:t>
                      </a:r>
                      <a:endParaRPr lang="en-US" sz="1200" dirty="0"/>
                    </a:p>
                  </a:txBody>
                  <a:tcPr marL="11803" marR="11803" marT="11803" marB="0" anchor="ctr"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242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Беднота</a:t>
                      </a:r>
                      <a:endParaRPr lang="en-US" sz="1200" dirty="0"/>
                    </a:p>
                  </a:txBody>
                  <a:tcPr marL="11803" marR="11803" marT="1180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Большинство </a:t>
                      </a:r>
                      <a:r>
                        <a:rPr kumimoji="0"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самозанятых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за пределами государственного сектора стояло на самом пороге буржуазии</a:t>
                      </a:r>
                    </a:p>
                  </a:txBody>
                  <a:tcPr marL="11803" marR="11803" marT="1180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﹥30</a:t>
                      </a:r>
                      <a:endParaRPr lang="en-US" sz="1200" dirty="0"/>
                    </a:p>
                  </a:txBody>
                  <a:tcPr marL="11803" marR="11803" marT="1180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&lt;200</a:t>
                      </a:r>
                      <a:endParaRPr lang="en-US" sz="1200" dirty="0"/>
                    </a:p>
                  </a:txBody>
                  <a:tcPr marL="11803" marR="11803" marT="1180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2104" y="6665957"/>
            <a:ext cx="6696744" cy="200055"/>
          </a:xfrm>
          <a:prstGeom prst="rect">
            <a:avLst/>
          </a:prstGeom>
        </p:spPr>
        <p:txBody>
          <a:bodyPr wrap="square" rIns="0" anchor="b">
            <a:spAutoFit/>
          </a:bodyPr>
          <a:lstStyle/>
          <a:p>
            <a:r>
              <a:rPr lang="ru-RU" sz="700" dirty="0" smtClean="0"/>
              <a:t>Ист.: </a:t>
            </a:r>
            <a:r>
              <a:rPr lang="en-US" sz="700" dirty="0" smtClean="0"/>
              <a:t>Foresight </a:t>
            </a:r>
            <a:r>
              <a:rPr lang="en-US" sz="700" dirty="0"/>
              <a:t>(2013).The Future of </a:t>
            </a:r>
            <a:r>
              <a:rPr lang="en-US" sz="700" dirty="0" smtClean="0"/>
              <a:t>Manufacturing: A </a:t>
            </a:r>
            <a:r>
              <a:rPr lang="en-US" sz="700" dirty="0"/>
              <a:t>new era of opportunity and challenge for the UK Summary </a:t>
            </a:r>
            <a:r>
              <a:rPr lang="en-US" sz="700" dirty="0" smtClean="0"/>
              <a:t>Report</a:t>
            </a:r>
            <a:r>
              <a:rPr lang="ru-RU" sz="700" dirty="0" smtClean="0"/>
              <a:t>, </a:t>
            </a:r>
            <a:r>
              <a:rPr lang="en-US" sz="700" dirty="0" smtClean="0"/>
              <a:t>The </a:t>
            </a:r>
            <a:r>
              <a:rPr lang="en-US" sz="700" dirty="0"/>
              <a:t>Government </a:t>
            </a:r>
            <a:r>
              <a:rPr lang="en-US" sz="700" dirty="0" smtClean="0"/>
              <a:t>Office </a:t>
            </a:r>
            <a:r>
              <a:rPr lang="en-US" sz="700" dirty="0"/>
              <a:t>for Science, </a:t>
            </a:r>
            <a:r>
              <a:rPr lang="en-US" sz="700" dirty="0" smtClean="0"/>
              <a:t>London</a:t>
            </a:r>
            <a:r>
              <a:rPr lang="ru-RU" sz="700" dirty="0" smtClean="0"/>
              <a:t>.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23668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79296" cy="1143000"/>
          </a:xfrm>
        </p:spPr>
        <p:txBody>
          <a:bodyPr/>
          <a:lstStyle/>
          <a:p>
            <a:r>
              <a:rPr lang="ru-RU" dirty="0" smtClean="0"/>
              <a:t>Складывание фабричного рабочего класса в Англии в </a:t>
            </a:r>
            <a:r>
              <a:rPr lang="en-US" dirty="0" smtClean="0"/>
              <a:t>XVIII </a:t>
            </a:r>
            <a:r>
              <a:rPr lang="ru-RU" dirty="0" smtClean="0"/>
              <a:t>в.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109837"/>
              </p:ext>
            </p:extLst>
          </p:nvPr>
        </p:nvGraphicFramePr>
        <p:xfrm>
          <a:off x="479600" y="1412776"/>
          <a:ext cx="8634560" cy="4943407"/>
        </p:xfrm>
        <a:graphic>
          <a:graphicData uri="http://schemas.openxmlformats.org/drawingml/2006/table">
            <a:tbl>
              <a:tblPr firstRow="1" firstCol="1" bandCol="1">
                <a:tableStyleId>{69012ECD-51FC-41F1-AA8D-1B2483CD663E}</a:tableStyleId>
              </a:tblPr>
              <a:tblGrid>
                <a:gridCol w="864096"/>
                <a:gridCol w="6402312"/>
                <a:gridCol w="720080"/>
                <a:gridCol w="648072"/>
              </a:tblGrid>
              <a:tr h="18047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Класс</a:t>
                      </a:r>
                      <a:endParaRPr lang="en-US" sz="1400" dirty="0"/>
                    </a:p>
                  </a:txBody>
                  <a:tcPr marL="11803" marR="11803" marT="1180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Состав</a:t>
                      </a:r>
                      <a:endParaRPr lang="en-US" sz="1400" dirty="0"/>
                    </a:p>
                  </a:txBody>
                  <a:tcPr marL="11803" marR="11803" marT="1180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%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город.</a:t>
                      </a:r>
                      <a:r>
                        <a:rPr kumimoji="0" lang="ru-RU" sz="12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насел.</a:t>
                      </a:r>
                      <a:endParaRPr lang="en-US" sz="1200" dirty="0" smtClean="0"/>
                    </a:p>
                  </a:txBody>
                  <a:tcPr marL="11803" marR="11803" marT="1180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Доход,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</a:rPr>
                        <a:t> фунтов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11803" marR="11803" marT="11803" marB="0" anchor="ctr"/>
                </a:tc>
              </a:tr>
              <a:tr h="63054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Элита</a:t>
                      </a:r>
                      <a:endParaRPr lang="en-US" sz="1200" dirty="0"/>
                    </a:p>
                  </a:txBody>
                  <a:tcPr marL="11803" marR="11803" marT="11803" marB="0" anchor="ctr"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Светские члены палаты лордов, пэры Англии-  герцоги, маркизы, графы, виконты и бароны- дворяне, семьи, чей статус был обеспечен собственностью на землю, свободные от труда</a:t>
                      </a:r>
                      <a:endParaRPr lang="en-US" sz="1200" dirty="0"/>
                    </a:p>
                  </a:txBody>
                  <a:tcPr marL="11803" marR="11803" marT="11803" marB="0" anchor="ctr"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 семей</a:t>
                      </a: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 marL="11803" marR="11803" marT="11803" marB="0" anchor="ctr"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&gt;1000</a:t>
                      </a:r>
                    </a:p>
                  </a:txBody>
                  <a:tcPr marL="11803" marR="11803" marT="11803" marB="0" anchor="ctr"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Джентри</a:t>
                      </a:r>
                      <a:endParaRPr lang="en-US" sz="1200" dirty="0"/>
                    </a:p>
                  </a:txBody>
                  <a:tcPr marL="11803" marR="11803" marT="11803" marB="0" anchor="ctr"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Высокопоставленное духовенство, военные и гражданские должностные лица пополнялись из джентри и считались джентльменами. Для них было приемлемо  зарабатывать  деньги за счет инвестиций и  земли, если они не работали. </a:t>
                      </a:r>
                      <a:endParaRPr lang="en-US" sz="1200" dirty="0"/>
                    </a:p>
                  </a:txBody>
                  <a:tcPr marL="11803" marR="11803" marT="11803" marB="0" anchor="ctr"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&lt;10</a:t>
                      </a:r>
                      <a:r>
                        <a:rPr lang="en-US" sz="1200" dirty="0" smtClean="0"/>
                        <a:t>%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200" dirty="0"/>
                    </a:p>
                  </a:txBody>
                  <a:tcPr marL="11803" marR="11803" marT="11803" marB="0" anchor="ctr"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11803" marR="11803" marT="1180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9552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Городской средний класс</a:t>
                      </a:r>
                    </a:p>
                  </a:txBody>
                  <a:tcPr marL="11803" marR="11803" marT="11803" marB="0" anchor="ctr"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Священнослужители и барристеры (адвокаты)  заполнили верхние ряды этой категории, а торговцы, фермеры и владельцы магазинов  входили  в состав нижних чинов.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Средние классы состояли  из государственных служащих (около 15000), офицеров боле низкого ранга (около 10000), продавцов (около 12 000), юристов и юридических клерков (около 11.000) и низшего духовенства (около 10000 королевской церкви и более чем 1000 раскольники), а также многих тысяч  фермеров-владельцев земли  и владельцев магазинов. Мелкие торговцы, возможно, были самым быстро растущим сегментом в этот период, и составили более чем 150 000 к середине века. Духовенство, вероятно, имело самый высокий социальный престиж в этой группе. </a:t>
                      </a:r>
                      <a:endParaRPr lang="en-US" sz="1200" dirty="0"/>
                    </a:p>
                  </a:txBody>
                  <a:tcPr marL="11803" marR="11803" marT="11803" marB="0" anchor="ctr"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15-25</a:t>
                      </a:r>
                      <a:r>
                        <a:rPr lang="en-US" sz="1200" dirty="0" smtClean="0"/>
                        <a:t>%</a:t>
                      </a:r>
                      <a:r>
                        <a:rPr lang="ru-RU" sz="1200" baseline="0" dirty="0" smtClean="0"/>
                        <a:t> </a:t>
                      </a:r>
                      <a:endParaRPr lang="en-US" sz="1200" dirty="0"/>
                    </a:p>
                  </a:txBody>
                  <a:tcPr marL="11803" marR="11803" marT="11803" marB="0" anchor="ctr"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50</a:t>
                      </a:r>
                      <a:endParaRPr lang="en-US" sz="1200" dirty="0"/>
                    </a:p>
                  </a:txBody>
                  <a:tcPr marL="11803" marR="11803" marT="11803" marB="0" anchor="ctr"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95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Низшие</a:t>
                      </a:r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классы 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200" dirty="0"/>
                    </a:p>
                  </a:txBody>
                  <a:tcPr marL="11803" marR="11803" marT="11803" marB="0" anchor="ctr"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верхней части этой категории были ремесленники, изготавливающие обувь, одежду, мебель, корабли, металл и другие товары в мастерских вместе с подмастерьями и учениками… около 55 000 человек, или около 4% населения было занято в </a:t>
                      </a:r>
                      <a:r>
                        <a:rPr kumimoji="0"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судостроительстве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или судоходстве. Самая большая категория занятости-сотни тысяч, были сельскохозяйственными работниками или занимались бытовым обслуживанием . Первое   было в основном мужским занятием, второе- женским.  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03" marR="11803" marT="11803" marB="0" anchor="ctr"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ru-RU" sz="1200" dirty="0" smtClean="0"/>
                        <a:t>50</a:t>
                      </a:r>
                      <a:r>
                        <a:rPr lang="en-US" sz="1200" dirty="0" smtClean="0"/>
                        <a:t>%</a:t>
                      </a:r>
                      <a:endParaRPr lang="en-US" sz="1200" dirty="0"/>
                    </a:p>
                  </a:txBody>
                  <a:tcPr marL="11803" marR="11803" marT="11803" marB="0" anchor="ctr"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&lt;50</a:t>
                      </a:r>
                      <a:endParaRPr lang="en-US" sz="1200" dirty="0"/>
                    </a:p>
                  </a:txBody>
                  <a:tcPr marL="11803" marR="11803" marT="11803" marB="0" anchor="ctr"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242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Наёмные</a:t>
                      </a:r>
                      <a:r>
                        <a:rPr lang="ru-RU" sz="1200" baseline="0" dirty="0" smtClean="0"/>
                        <a:t> р</a:t>
                      </a:r>
                      <a:r>
                        <a:rPr lang="ru-RU" sz="1200" dirty="0" smtClean="0"/>
                        <a:t>абочие</a:t>
                      </a:r>
                      <a:endParaRPr lang="en-US" sz="1200" dirty="0"/>
                    </a:p>
                  </a:txBody>
                  <a:tcPr marL="11803" marR="11803" marT="1180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Бедные семьи отправляли  на работу женщин  и детей , они составляли 75% первых фабричных рабочих</a:t>
                      </a:r>
                      <a:r>
                        <a:rPr lang="ru-RU" sz="1200" dirty="0" smtClean="0">
                          <a:effectLst/>
                        </a:rPr>
                        <a:t>. Бывшие крестьяне, которые</a:t>
                      </a:r>
                      <a:r>
                        <a:rPr lang="ru-RU" sz="1200" baseline="0" dirty="0" smtClean="0">
                          <a:effectLst/>
                        </a:rPr>
                        <a:t> остались без земли в результате процесса «выгораживания», мигрировали в города и нанимались на фабрики.</a:t>
                      </a:r>
                      <a:endParaRPr kumimoji="0" lang="ru-RU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03" marR="11803" marT="1180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11803" marR="11803" marT="1180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11803" marR="11803" marT="1180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928912" y="832520"/>
            <a:ext cx="7164288" cy="52322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r"/>
            <a:r>
              <a:rPr lang="ru-RU" sz="1400" dirty="0" smtClean="0"/>
              <a:t>В начале </a:t>
            </a:r>
            <a:r>
              <a:rPr lang="en-US" sz="1400" dirty="0" smtClean="0"/>
              <a:t>XVIII </a:t>
            </a:r>
            <a:r>
              <a:rPr lang="ru-RU" sz="1400" dirty="0" smtClean="0"/>
              <a:t>в. </a:t>
            </a:r>
            <a:r>
              <a:rPr lang="ru-RU" sz="1400" dirty="0"/>
              <a:t>почти половину </a:t>
            </a:r>
            <a:r>
              <a:rPr lang="ru-RU" sz="1400" dirty="0" smtClean="0"/>
              <a:t>населения Англии  можно было считать бедными.</a:t>
            </a:r>
          </a:p>
          <a:p>
            <a:pPr algn="r"/>
            <a:r>
              <a:rPr lang="ru-RU" sz="1400" dirty="0" smtClean="0"/>
              <a:t>В их число вошел и новый класс наёмных рабочих из бывших крестьян.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539552" y="651264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800" dirty="0" smtClean="0"/>
              <a:t>Источники </a:t>
            </a:r>
            <a:r>
              <a:rPr lang="ru-RU" sz="800" dirty="0" smtClean="0">
                <a:hlinkClick r:id="rId2"/>
              </a:rPr>
              <a:t>http</a:t>
            </a:r>
            <a:r>
              <a:rPr lang="ru-RU" sz="800" dirty="0">
                <a:hlinkClick r:id="rId2"/>
              </a:rPr>
              <a:t>://www4.wittenberg.edu/academics/hist/crom/brit/socstruc.html</a:t>
            </a:r>
            <a:r>
              <a:rPr lang="ru-RU" sz="800" dirty="0"/>
              <a:t> </a:t>
            </a:r>
            <a:endParaRPr lang="ru-RU" sz="800" dirty="0" smtClean="0"/>
          </a:p>
          <a:p>
            <a:r>
              <a:rPr lang="ru-RU" sz="800" b="1" u="sng" dirty="0">
                <a:hlinkClick r:id="rId3"/>
              </a:rPr>
              <a:t>http://</a:t>
            </a:r>
            <a:r>
              <a:rPr lang="ru-RU" sz="800" b="1" u="sng" dirty="0" smtClean="0">
                <a:hlinkClick r:id="rId3"/>
              </a:rPr>
              <a:t>industrialrevolution.sea.ca/impact.html</a:t>
            </a:r>
            <a:endParaRPr lang="ru-RU" sz="800" dirty="0"/>
          </a:p>
        </p:txBody>
      </p:sp>
      <p:sp>
        <p:nvSpPr>
          <p:cNvPr id="8" name="Down Arrow 7"/>
          <p:cNvSpPr/>
          <p:nvPr/>
        </p:nvSpPr>
        <p:spPr>
          <a:xfrm>
            <a:off x="586384" y="5407124"/>
            <a:ext cx="601240" cy="50405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2671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Складывание класса менеджеров в США в конце </a:t>
            </a:r>
            <a:r>
              <a:rPr lang="en-US" dirty="0" smtClean="0"/>
              <a:t>XIX </a:t>
            </a:r>
            <a:r>
              <a:rPr lang="ru-RU" dirty="0" smtClean="0"/>
              <a:t>- начале </a:t>
            </a:r>
            <a:r>
              <a:rPr lang="en-US" dirty="0" smtClean="0"/>
              <a:t>XX </a:t>
            </a:r>
            <a:r>
              <a:rPr lang="ru-RU" dirty="0"/>
              <a:t>в.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Rectangle 3"/>
          <p:cNvSpPr/>
          <p:nvPr/>
        </p:nvSpPr>
        <p:spPr>
          <a:xfrm>
            <a:off x="1331640" y="980728"/>
            <a:ext cx="7688560" cy="203132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ru-RU" sz="1400" dirty="0"/>
              <a:t>"</a:t>
            </a:r>
            <a:r>
              <a:rPr lang="ru-RU" sz="1400" dirty="0" smtClean="0"/>
              <a:t>Американское  </a:t>
            </a:r>
            <a:r>
              <a:rPr lang="ru-RU" sz="1400" dirty="0"/>
              <a:t>население было поголовно неаристократическим по происхождению, а местная аристократия здесь не </a:t>
            </a:r>
            <a:r>
              <a:rPr lang="ru-RU" sz="1400" dirty="0" smtClean="0"/>
              <a:t>сложилась. Конституцией </a:t>
            </a:r>
            <a:r>
              <a:rPr lang="ru-RU" sz="1400" dirty="0"/>
              <a:t>было запрещено присвоение титулов, а такие факторы, как </a:t>
            </a:r>
            <a:r>
              <a:rPr lang="ru-RU" sz="1400" dirty="0" smtClean="0"/>
              <a:t>земельная собственность и богатство не получили законного признания в качестве </a:t>
            </a:r>
            <a:r>
              <a:rPr lang="ru-RU" sz="1400" dirty="0"/>
              <a:t>критериев для доступа к правительственным должностям и власти. Хотя американское общество внутренне всегда делилось на классы, оно никогда не страдало от пережитков </a:t>
            </a:r>
            <a:r>
              <a:rPr lang="ru-RU" sz="1400" dirty="0" smtClean="0"/>
              <a:t>аристократии </a:t>
            </a:r>
            <a:r>
              <a:rPr lang="ru-RU" sz="1400" dirty="0"/>
              <a:t>и крепостничества, так долго сохранявшихся в </a:t>
            </a:r>
            <a:r>
              <a:rPr lang="ru-RU" sz="1400" dirty="0" smtClean="0"/>
              <a:t>Европе. </a:t>
            </a:r>
            <a:r>
              <a:rPr lang="ru-RU" sz="1400" dirty="0"/>
              <a:t>По мере развития индустриального рабочего класса в нем </a:t>
            </a:r>
            <a:r>
              <a:rPr lang="ru-RU" sz="1400" dirty="0" smtClean="0"/>
              <a:t>никогда </a:t>
            </a:r>
            <a:r>
              <a:rPr lang="ru-RU" sz="1400" dirty="0"/>
              <a:t>не вызревало что-либо подобное европейскому уровню «</a:t>
            </a:r>
            <a:r>
              <a:rPr lang="ru-RU" sz="1400" dirty="0" smtClean="0"/>
              <a:t>классового </a:t>
            </a:r>
            <a:r>
              <a:rPr lang="ru-RU" sz="1400" dirty="0"/>
              <a:t>сознания», во многом благодаря отсутствию </a:t>
            </a:r>
            <a:r>
              <a:rPr lang="ru-RU" sz="1400" dirty="0" smtClean="0"/>
              <a:t>аристократических </a:t>
            </a:r>
            <a:r>
              <a:rPr lang="ru-RU" sz="1400" dirty="0"/>
              <a:t>и крестьянских </a:t>
            </a:r>
            <a:r>
              <a:rPr lang="ru-RU" sz="1400" dirty="0" smtClean="0"/>
              <a:t>элементов»</a:t>
            </a:r>
            <a:r>
              <a:rPr lang="ru-RU" sz="1400" baseline="30000" dirty="0" smtClean="0"/>
              <a:t>1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560938"/>
              </p:ext>
            </p:extLst>
          </p:nvPr>
        </p:nvGraphicFramePr>
        <p:xfrm>
          <a:off x="467544" y="1097112"/>
          <a:ext cx="864096" cy="5284216"/>
        </p:xfrm>
        <a:graphic>
          <a:graphicData uri="http://schemas.openxmlformats.org/drawingml/2006/table">
            <a:tbl>
              <a:tblPr firstRow="1" firstCol="1" bandCol="1">
                <a:tableStyleId>{69012ECD-51FC-41F1-AA8D-1B2483CD663E}</a:tableStyleId>
              </a:tblPr>
              <a:tblGrid>
                <a:gridCol w="864096"/>
              </a:tblGrid>
              <a:tr h="189809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Высший класс/технократия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1803" marR="11803" marT="1180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2063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Средний класс</a:t>
                      </a:r>
                    </a:p>
                  </a:txBody>
                  <a:tcPr marL="11803" marR="11803" marT="11803" marB="0" anchor="ctr">
                    <a:solidFill>
                      <a:srgbClr val="F2DCDB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Низший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класс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1803" marR="11803" marT="1180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зан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924944"/>
            <a:ext cx="4968552" cy="32073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9552" y="6519446"/>
            <a:ext cx="2307042" cy="338554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r>
              <a:rPr lang="ru-RU" sz="800" baseline="30000" dirty="0" smtClean="0"/>
              <a:t>1</a:t>
            </a:r>
            <a:r>
              <a:rPr lang="ru-RU" sz="800" dirty="0" smtClean="0"/>
              <a:t>Парсонс</a:t>
            </a:r>
            <a:r>
              <a:rPr lang="ru-RU" sz="800" dirty="0"/>
              <a:t> Т. Система современных </a:t>
            </a:r>
            <a:r>
              <a:rPr lang="ru-RU" sz="800" dirty="0" smtClean="0"/>
              <a:t>обществ</a:t>
            </a:r>
            <a:endParaRPr lang="ru-RU" sz="800" baseline="30000" dirty="0"/>
          </a:p>
          <a:p>
            <a:r>
              <a:rPr lang="ru-RU" sz="800" baseline="30000" dirty="0" smtClean="0"/>
              <a:t>2 </a:t>
            </a:r>
            <a:r>
              <a:rPr lang="en-US" sz="800" dirty="0" smtClean="0">
                <a:hlinkClick r:id="rId3"/>
              </a:rPr>
              <a:t>http</a:t>
            </a:r>
            <a:r>
              <a:rPr lang="en-US" sz="800" dirty="0">
                <a:hlinkClick r:id="rId3"/>
              </a:rPr>
              <a:t>://</a:t>
            </a:r>
            <a:r>
              <a:rPr lang="en-US" sz="800" dirty="0" smtClean="0">
                <a:hlinkClick r:id="rId3"/>
              </a:rPr>
              <a:t>www.bls.gov/mlr/2006/03/art3full.pdf</a:t>
            </a:r>
            <a:endParaRPr lang="en-US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6983760" y="4293096"/>
            <a:ext cx="20364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FF"/>
                </a:solidFill>
              </a:rPr>
              <a:t>Не секрет, что костяк среднего класса составляют менеджеры разной квалификации.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47664" y="3501008"/>
            <a:ext cx="2627784" cy="249299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r"/>
            <a:r>
              <a:rPr lang="ru-RU" sz="1200" dirty="0" smtClean="0"/>
              <a:t>Профессионалы/ техники</a:t>
            </a:r>
          </a:p>
          <a:p>
            <a:pPr algn="r"/>
            <a:endParaRPr lang="ru-RU" sz="1200" dirty="0" smtClean="0"/>
          </a:p>
          <a:p>
            <a:pPr algn="r"/>
            <a:r>
              <a:rPr lang="ru-RU" sz="1200" dirty="0" smtClean="0"/>
              <a:t>Работники </a:t>
            </a:r>
            <a:r>
              <a:rPr lang="ru-RU" sz="1200" dirty="0"/>
              <a:t>сферы обслуживания,</a:t>
            </a:r>
          </a:p>
          <a:p>
            <a:pPr algn="r"/>
            <a:r>
              <a:rPr lang="ru-RU" sz="1200" dirty="0"/>
              <a:t>кроме частного домохозяйства</a:t>
            </a:r>
          </a:p>
          <a:p>
            <a:pPr algn="r"/>
            <a:endParaRPr lang="ru-RU" sz="1200" dirty="0" smtClean="0"/>
          </a:p>
          <a:p>
            <a:pPr algn="r"/>
            <a:r>
              <a:rPr lang="ru-RU" sz="1200" dirty="0" smtClean="0"/>
              <a:t>Клерки</a:t>
            </a:r>
            <a:endParaRPr lang="ru-RU" sz="1200" dirty="0"/>
          </a:p>
          <a:p>
            <a:pPr algn="r"/>
            <a:endParaRPr lang="ru-RU" sz="1200" dirty="0" smtClean="0"/>
          </a:p>
          <a:p>
            <a:pPr algn="r"/>
            <a:endParaRPr lang="ru-RU" sz="1200" dirty="0" smtClean="0"/>
          </a:p>
          <a:p>
            <a:pPr algn="r"/>
            <a:r>
              <a:rPr lang="ru-RU" sz="1200" dirty="0" smtClean="0"/>
              <a:t>Менеджеры</a:t>
            </a:r>
            <a:r>
              <a:rPr lang="ru-RU" sz="1200" dirty="0"/>
              <a:t>, должностные лица,</a:t>
            </a:r>
          </a:p>
          <a:p>
            <a:pPr algn="r"/>
            <a:r>
              <a:rPr lang="ru-RU" sz="1200" dirty="0"/>
              <a:t>и </a:t>
            </a:r>
            <a:r>
              <a:rPr lang="ru-RU" sz="1200" dirty="0" smtClean="0"/>
              <a:t>собственники</a:t>
            </a:r>
            <a:endParaRPr lang="ru-RU" sz="1200" dirty="0"/>
          </a:p>
          <a:p>
            <a:pPr algn="r"/>
            <a:endParaRPr lang="ru-RU" sz="1200" dirty="0" smtClean="0"/>
          </a:p>
          <a:p>
            <a:pPr algn="r"/>
            <a:endParaRPr lang="ru-RU" sz="1200" dirty="0" smtClean="0"/>
          </a:p>
          <a:p>
            <a:pPr algn="r"/>
            <a:r>
              <a:rPr lang="ru-RU" sz="1200" dirty="0"/>
              <a:t>Р</a:t>
            </a:r>
            <a:r>
              <a:rPr lang="ru-RU" sz="1200" dirty="0" smtClean="0"/>
              <a:t>аботники </a:t>
            </a:r>
            <a:r>
              <a:rPr lang="ru-RU" sz="1200" dirty="0"/>
              <a:t>торговли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267744" y="5949280"/>
            <a:ext cx="4248472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Занятость в остальных секторах снизилась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2996952"/>
            <a:ext cx="446449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Рост занятости по профессиональным секторам</a:t>
            </a:r>
            <a:r>
              <a:rPr lang="ru-RU" sz="1400" baseline="30000" dirty="0" smtClean="0"/>
              <a:t>2</a:t>
            </a:r>
            <a:endParaRPr lang="en-US" sz="1400" baseline="30000" dirty="0"/>
          </a:p>
        </p:txBody>
      </p:sp>
      <p:sp>
        <p:nvSpPr>
          <p:cNvPr id="13" name="Oval 12"/>
          <p:cNvSpPr/>
          <p:nvPr/>
        </p:nvSpPr>
        <p:spPr>
          <a:xfrm>
            <a:off x="251520" y="4293096"/>
            <a:ext cx="6732240" cy="1224136"/>
          </a:xfrm>
          <a:prstGeom prst="ellipse">
            <a:avLst/>
          </a:prstGeom>
          <a:noFill/>
          <a:ln w="38100" cmpd="sng">
            <a:solidFill>
              <a:srgbClr val="0000F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0393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 1"/>
          <p:cNvSpPr txBox="1">
            <a:spLocks/>
          </p:cNvSpPr>
          <p:nvPr/>
        </p:nvSpPr>
        <p:spPr>
          <a:xfrm>
            <a:off x="116437" y="6335568"/>
            <a:ext cx="423115" cy="365760"/>
          </a:xfrm>
          <a:prstGeom prst="rect">
            <a:avLst/>
          </a:prstGeom>
        </p:spPr>
        <p:txBody>
          <a:bodyPr vert="horz" anchor="ctr"/>
          <a:lstStyle>
            <a:defPPr>
              <a:defRPr lang="ru-RU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56406" y="2571744"/>
            <a:ext cx="8555075" cy="186137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ctr">
              <a:spcAft>
                <a:spcPts val="1200"/>
              </a:spcAft>
            </a:pPr>
            <a:r>
              <a:rPr lang="ru-RU" sz="2800" b="1" dirty="0" smtClean="0">
                <a:solidFill>
                  <a:schemeClr val="accent1"/>
                </a:solidFill>
              </a:rPr>
              <a:t>Раздел 11. </a:t>
            </a:r>
            <a:r>
              <a:rPr lang="ru-RU" sz="2800" b="1" dirty="0">
                <a:solidFill>
                  <a:schemeClr val="accent1"/>
                </a:solidFill>
              </a:rPr>
              <a:t>Историческое смещение </a:t>
            </a:r>
            <a:r>
              <a:rPr lang="ru-RU" sz="2800" b="1" dirty="0" err="1">
                <a:solidFill>
                  <a:schemeClr val="accent1"/>
                </a:solidFill>
              </a:rPr>
              <a:t>хронотопа</a:t>
            </a:r>
            <a:r>
              <a:rPr lang="ru-RU" sz="2800" b="1" dirty="0">
                <a:solidFill>
                  <a:schemeClr val="accent1"/>
                </a:solidFill>
              </a:rPr>
              <a:t> лидерства</a:t>
            </a:r>
          </a:p>
        </p:txBody>
      </p:sp>
    </p:spTree>
    <p:extLst>
      <p:ext uri="{BB962C8B-B14F-4D97-AF65-F5344CB8AC3E}">
        <p14:creationId xmlns:p14="http://schemas.microsoft.com/office/powerpoint/2010/main" val="315794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5652120" y="6237892"/>
            <a:ext cx="3384376" cy="21544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4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543600" y="4628134"/>
            <a:ext cx="3600400" cy="1536036"/>
            <a:chOff x="5543600" y="5085184"/>
            <a:chExt cx="3600400" cy="1536036"/>
          </a:xfrm>
        </p:grpSpPr>
        <p:pic>
          <p:nvPicPr>
            <p:cNvPr id="7" name="Picture 6" descr="НАФТА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84" t="5314" r="19720" b="37945"/>
            <a:stretch/>
          </p:blipFill>
          <p:spPr>
            <a:xfrm>
              <a:off x="5543600" y="5085184"/>
              <a:ext cx="3600400" cy="1536036"/>
            </a:xfrm>
            <a:prstGeom prst="rect">
              <a:avLst/>
            </a:prstGeom>
          </p:spPr>
        </p:pic>
        <p:sp>
          <p:nvSpPr>
            <p:cNvPr id="2" name="Полилиния 1"/>
            <p:cNvSpPr/>
            <p:nvPr/>
          </p:nvSpPr>
          <p:spPr>
            <a:xfrm>
              <a:off x="6262712" y="6101160"/>
              <a:ext cx="614338" cy="502840"/>
            </a:xfrm>
            <a:custGeom>
              <a:avLst/>
              <a:gdLst>
                <a:gd name="connsiteX0" fmla="*/ 112688 w 614338"/>
                <a:gd name="connsiteY0" fmla="*/ 26590 h 502840"/>
                <a:gd name="connsiteX1" fmla="*/ 112688 w 614338"/>
                <a:gd name="connsiteY1" fmla="*/ 26590 h 502840"/>
                <a:gd name="connsiteX2" fmla="*/ 176188 w 614338"/>
                <a:gd name="connsiteY2" fmla="*/ 45640 h 502840"/>
                <a:gd name="connsiteX3" fmla="*/ 207938 w 614338"/>
                <a:gd name="connsiteY3" fmla="*/ 64690 h 502840"/>
                <a:gd name="connsiteX4" fmla="*/ 290488 w 614338"/>
                <a:gd name="connsiteY4" fmla="*/ 90090 h 502840"/>
                <a:gd name="connsiteX5" fmla="*/ 315888 w 614338"/>
                <a:gd name="connsiteY5" fmla="*/ 96440 h 502840"/>
                <a:gd name="connsiteX6" fmla="*/ 366688 w 614338"/>
                <a:gd name="connsiteY6" fmla="*/ 102790 h 502840"/>
                <a:gd name="connsiteX7" fmla="*/ 404788 w 614338"/>
                <a:gd name="connsiteY7" fmla="*/ 134540 h 502840"/>
                <a:gd name="connsiteX8" fmla="*/ 417488 w 614338"/>
                <a:gd name="connsiteY8" fmla="*/ 153590 h 502840"/>
                <a:gd name="connsiteX9" fmla="*/ 449238 w 614338"/>
                <a:gd name="connsiteY9" fmla="*/ 159940 h 502840"/>
                <a:gd name="connsiteX10" fmla="*/ 468288 w 614338"/>
                <a:gd name="connsiteY10" fmla="*/ 172640 h 502840"/>
                <a:gd name="connsiteX11" fmla="*/ 480988 w 614338"/>
                <a:gd name="connsiteY11" fmla="*/ 191690 h 502840"/>
                <a:gd name="connsiteX12" fmla="*/ 500038 w 614338"/>
                <a:gd name="connsiteY12" fmla="*/ 198040 h 502840"/>
                <a:gd name="connsiteX13" fmla="*/ 519088 w 614338"/>
                <a:gd name="connsiteY13" fmla="*/ 217090 h 502840"/>
                <a:gd name="connsiteX14" fmla="*/ 538138 w 614338"/>
                <a:gd name="connsiteY14" fmla="*/ 223440 h 502840"/>
                <a:gd name="connsiteX15" fmla="*/ 557188 w 614338"/>
                <a:gd name="connsiteY15" fmla="*/ 236140 h 502840"/>
                <a:gd name="connsiteX16" fmla="*/ 614338 w 614338"/>
                <a:gd name="connsiteY16" fmla="*/ 267890 h 502840"/>
                <a:gd name="connsiteX17" fmla="*/ 607988 w 614338"/>
                <a:gd name="connsiteY17" fmla="*/ 413940 h 502840"/>
                <a:gd name="connsiteX18" fmla="*/ 601638 w 614338"/>
                <a:gd name="connsiteY18" fmla="*/ 432990 h 502840"/>
                <a:gd name="connsiteX19" fmla="*/ 563538 w 614338"/>
                <a:gd name="connsiteY19" fmla="*/ 464740 h 502840"/>
                <a:gd name="connsiteX20" fmla="*/ 557188 w 614338"/>
                <a:gd name="connsiteY20" fmla="*/ 483790 h 502840"/>
                <a:gd name="connsiteX21" fmla="*/ 531788 w 614338"/>
                <a:gd name="connsiteY21" fmla="*/ 496490 h 502840"/>
                <a:gd name="connsiteX22" fmla="*/ 334938 w 614338"/>
                <a:gd name="connsiteY22" fmla="*/ 502840 h 502840"/>
                <a:gd name="connsiteX23" fmla="*/ 144438 w 614338"/>
                <a:gd name="connsiteY23" fmla="*/ 490140 h 502840"/>
                <a:gd name="connsiteX24" fmla="*/ 119038 w 614338"/>
                <a:gd name="connsiteY24" fmla="*/ 464740 h 502840"/>
                <a:gd name="connsiteX25" fmla="*/ 106338 w 614338"/>
                <a:gd name="connsiteY25" fmla="*/ 413940 h 502840"/>
                <a:gd name="connsiteX26" fmla="*/ 68238 w 614338"/>
                <a:gd name="connsiteY26" fmla="*/ 382190 h 502840"/>
                <a:gd name="connsiteX27" fmla="*/ 36488 w 614338"/>
                <a:gd name="connsiteY27" fmla="*/ 337740 h 502840"/>
                <a:gd name="connsiteX28" fmla="*/ 17438 w 614338"/>
                <a:gd name="connsiteY28" fmla="*/ 318690 h 502840"/>
                <a:gd name="connsiteX29" fmla="*/ 11088 w 614338"/>
                <a:gd name="connsiteY29" fmla="*/ 77390 h 502840"/>
                <a:gd name="connsiteX30" fmla="*/ 17438 w 614338"/>
                <a:gd name="connsiteY30" fmla="*/ 45640 h 502840"/>
                <a:gd name="connsiteX31" fmla="*/ 23788 w 614338"/>
                <a:gd name="connsiteY31" fmla="*/ 26590 h 502840"/>
                <a:gd name="connsiteX32" fmla="*/ 61888 w 614338"/>
                <a:gd name="connsiteY32" fmla="*/ 1190 h 502840"/>
                <a:gd name="connsiteX33" fmla="*/ 112688 w 614338"/>
                <a:gd name="connsiteY33" fmla="*/ 26590 h 502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14338" h="502840">
                  <a:moveTo>
                    <a:pt x="112688" y="26590"/>
                  </a:moveTo>
                  <a:lnTo>
                    <a:pt x="112688" y="26590"/>
                  </a:lnTo>
                  <a:cubicBezTo>
                    <a:pt x="133855" y="32940"/>
                    <a:pt x="155670" y="37433"/>
                    <a:pt x="176188" y="45640"/>
                  </a:cubicBezTo>
                  <a:cubicBezTo>
                    <a:pt x="187647" y="50224"/>
                    <a:pt x="196435" y="60217"/>
                    <a:pt x="207938" y="64690"/>
                  </a:cubicBezTo>
                  <a:cubicBezTo>
                    <a:pt x="234770" y="75125"/>
                    <a:pt x="262558" y="83107"/>
                    <a:pt x="290488" y="90090"/>
                  </a:cubicBezTo>
                  <a:cubicBezTo>
                    <a:pt x="298955" y="92207"/>
                    <a:pt x="307280" y="95005"/>
                    <a:pt x="315888" y="96440"/>
                  </a:cubicBezTo>
                  <a:cubicBezTo>
                    <a:pt x="332721" y="99245"/>
                    <a:pt x="349755" y="100673"/>
                    <a:pt x="366688" y="102790"/>
                  </a:cubicBezTo>
                  <a:cubicBezTo>
                    <a:pt x="385419" y="115277"/>
                    <a:pt x="389509" y="116205"/>
                    <a:pt x="404788" y="134540"/>
                  </a:cubicBezTo>
                  <a:cubicBezTo>
                    <a:pt x="409674" y="140403"/>
                    <a:pt x="410862" y="149804"/>
                    <a:pt x="417488" y="153590"/>
                  </a:cubicBezTo>
                  <a:cubicBezTo>
                    <a:pt x="426859" y="158945"/>
                    <a:pt x="438655" y="157823"/>
                    <a:pt x="449238" y="159940"/>
                  </a:cubicBezTo>
                  <a:cubicBezTo>
                    <a:pt x="455588" y="164173"/>
                    <a:pt x="462892" y="167244"/>
                    <a:pt x="468288" y="172640"/>
                  </a:cubicBezTo>
                  <a:cubicBezTo>
                    <a:pt x="473684" y="178036"/>
                    <a:pt x="475029" y="186922"/>
                    <a:pt x="480988" y="191690"/>
                  </a:cubicBezTo>
                  <a:cubicBezTo>
                    <a:pt x="486215" y="195871"/>
                    <a:pt x="493688" y="195923"/>
                    <a:pt x="500038" y="198040"/>
                  </a:cubicBezTo>
                  <a:cubicBezTo>
                    <a:pt x="506388" y="204390"/>
                    <a:pt x="511616" y="212109"/>
                    <a:pt x="519088" y="217090"/>
                  </a:cubicBezTo>
                  <a:cubicBezTo>
                    <a:pt x="524657" y="220803"/>
                    <a:pt x="532151" y="220447"/>
                    <a:pt x="538138" y="223440"/>
                  </a:cubicBezTo>
                  <a:cubicBezTo>
                    <a:pt x="544964" y="226853"/>
                    <a:pt x="550362" y="232727"/>
                    <a:pt x="557188" y="236140"/>
                  </a:cubicBezTo>
                  <a:cubicBezTo>
                    <a:pt x="615395" y="265243"/>
                    <a:pt x="564378" y="230420"/>
                    <a:pt x="614338" y="267890"/>
                  </a:cubicBezTo>
                  <a:cubicBezTo>
                    <a:pt x="612221" y="316573"/>
                    <a:pt x="611725" y="365354"/>
                    <a:pt x="607988" y="413940"/>
                  </a:cubicBezTo>
                  <a:cubicBezTo>
                    <a:pt x="607475" y="420614"/>
                    <a:pt x="605351" y="427421"/>
                    <a:pt x="601638" y="432990"/>
                  </a:cubicBezTo>
                  <a:cubicBezTo>
                    <a:pt x="591859" y="447658"/>
                    <a:pt x="577595" y="455369"/>
                    <a:pt x="563538" y="464740"/>
                  </a:cubicBezTo>
                  <a:cubicBezTo>
                    <a:pt x="561421" y="471090"/>
                    <a:pt x="561921" y="479057"/>
                    <a:pt x="557188" y="483790"/>
                  </a:cubicBezTo>
                  <a:cubicBezTo>
                    <a:pt x="550495" y="490483"/>
                    <a:pt x="541219" y="495682"/>
                    <a:pt x="531788" y="496490"/>
                  </a:cubicBezTo>
                  <a:cubicBezTo>
                    <a:pt x="466377" y="502097"/>
                    <a:pt x="400555" y="500723"/>
                    <a:pt x="334938" y="502840"/>
                  </a:cubicBezTo>
                  <a:cubicBezTo>
                    <a:pt x="271438" y="498607"/>
                    <a:pt x="207111" y="501200"/>
                    <a:pt x="144438" y="490140"/>
                  </a:cubicBezTo>
                  <a:cubicBezTo>
                    <a:pt x="132647" y="488059"/>
                    <a:pt x="124853" y="475207"/>
                    <a:pt x="119038" y="464740"/>
                  </a:cubicBezTo>
                  <a:cubicBezTo>
                    <a:pt x="108352" y="445505"/>
                    <a:pt x="117976" y="431397"/>
                    <a:pt x="106338" y="413940"/>
                  </a:cubicBezTo>
                  <a:cubicBezTo>
                    <a:pt x="96559" y="399272"/>
                    <a:pt x="82295" y="391561"/>
                    <a:pt x="68238" y="382190"/>
                  </a:cubicBezTo>
                  <a:cubicBezTo>
                    <a:pt x="58187" y="367113"/>
                    <a:pt x="48303" y="351524"/>
                    <a:pt x="36488" y="337740"/>
                  </a:cubicBezTo>
                  <a:cubicBezTo>
                    <a:pt x="30644" y="330922"/>
                    <a:pt x="23788" y="325040"/>
                    <a:pt x="17438" y="318690"/>
                  </a:cubicBezTo>
                  <a:cubicBezTo>
                    <a:pt x="-9564" y="210680"/>
                    <a:pt x="127" y="269215"/>
                    <a:pt x="11088" y="77390"/>
                  </a:cubicBezTo>
                  <a:cubicBezTo>
                    <a:pt x="11704" y="66615"/>
                    <a:pt x="14820" y="56111"/>
                    <a:pt x="17438" y="45640"/>
                  </a:cubicBezTo>
                  <a:cubicBezTo>
                    <a:pt x="19061" y="39146"/>
                    <a:pt x="19055" y="31323"/>
                    <a:pt x="23788" y="26590"/>
                  </a:cubicBezTo>
                  <a:cubicBezTo>
                    <a:pt x="34581" y="15797"/>
                    <a:pt x="47408" y="6017"/>
                    <a:pt x="61888" y="1190"/>
                  </a:cubicBezTo>
                  <a:cubicBezTo>
                    <a:pt x="83778" y="-6107"/>
                    <a:pt x="104221" y="22357"/>
                    <a:pt x="112688" y="26590"/>
                  </a:cubicBezTo>
                  <a:close/>
                </a:path>
              </a:pathLst>
            </a:custGeom>
            <a:solidFill>
              <a:srgbClr val="CCFF66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400" dirty="0"/>
            </a:p>
          </p:txBody>
        </p:sp>
      </p:grp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17995"/>
              </p:ext>
            </p:extLst>
          </p:nvPr>
        </p:nvGraphicFramePr>
        <p:xfrm>
          <a:off x="107504" y="788702"/>
          <a:ext cx="5660970" cy="44443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6285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48745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Страна-лидер</a:t>
                      </a:r>
                      <a:endParaRPr lang="ru-RU" sz="1400" dirty="0"/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Площадь, тыс. км</a:t>
                      </a:r>
                      <a:r>
                        <a:rPr lang="ru-RU" sz="1400" baseline="30000" dirty="0" smtClean="0"/>
                        <a:t>2</a:t>
                      </a:r>
                      <a:endParaRPr lang="ru-RU" sz="1400" baseline="0" dirty="0" smtClean="0">
                        <a:sym typeface="Wingdings" pitchFamily="2" charset="2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285750" indent="-285750">
                        <a:buClr>
                          <a:schemeClr val="bg1"/>
                        </a:buClr>
                        <a:buFont typeface="Wingdings" pitchFamily="2" charset="2"/>
                        <a:buChar char="Ø"/>
                      </a:pPr>
                      <a:endParaRPr lang="ru-RU" sz="1400" b="0" dirty="0"/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pPr marL="285750" indent="-285750">
                        <a:buClr>
                          <a:schemeClr val="bg1"/>
                        </a:buClr>
                        <a:buFont typeface="Wingdings" pitchFamily="2" charset="2"/>
                        <a:buChar char="Ø"/>
                      </a:pPr>
                      <a:endParaRPr lang="ru-RU" sz="1400" b="0" dirty="0"/>
                    </a:p>
                  </a:txBody>
                  <a:tcPr marL="36000" marR="36000" marT="36000" marB="36000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Численность</a:t>
                      </a:r>
                      <a:r>
                        <a:rPr lang="ru-RU" sz="1400" baseline="0" dirty="0" smtClean="0"/>
                        <a:t> населения, </a:t>
                      </a:r>
                      <a:r>
                        <a:rPr kumimoji="0" lang="ru-RU" sz="1400" kern="1200" dirty="0" smtClean="0"/>
                        <a:t>млн. чел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white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white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7556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Метро-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</a:rPr>
                        <a:t>полия</a:t>
                      </a:r>
                      <a:endParaRPr lang="ru-RU" sz="1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Колония /эк.  ассоциация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Всего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Метро-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</a:rPr>
                        <a:t>полия</a:t>
                      </a:r>
                      <a:endParaRPr lang="ru-RU" sz="12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Колония / эк.  ассоциация</a:t>
                      </a:r>
                      <a:endParaRPr lang="ru-RU" sz="12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Всего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424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Нидерланды</a:t>
                      </a:r>
                    </a:p>
                    <a:p>
                      <a:r>
                        <a:rPr lang="ru-RU" sz="1200" dirty="0" smtClean="0"/>
                        <a:t>«0-я» промышленная революция</a:t>
                      </a:r>
                    </a:p>
                    <a:p>
                      <a:r>
                        <a:rPr lang="ru-RU" sz="1200" dirty="0" smtClean="0"/>
                        <a:t>XVII в.</a:t>
                      </a:r>
                    </a:p>
                    <a:p>
                      <a:endParaRPr lang="ru-RU" sz="12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36</a:t>
                      </a:r>
                    </a:p>
                    <a:p>
                      <a:endParaRPr lang="ru-RU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н.д</a:t>
                      </a:r>
                      <a:r>
                        <a:rPr lang="ru-RU" sz="1400" dirty="0" smtClean="0"/>
                        <a:t>.</a:t>
                      </a:r>
                    </a:p>
                    <a:p>
                      <a:endParaRPr lang="ru-RU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36+</a:t>
                      </a:r>
                      <a:endParaRPr lang="ru-RU" sz="1400" b="1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r>
                        <a:rPr lang="ru-RU" sz="1400" dirty="0" smtClean="0"/>
                        <a:t>,9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н.д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1,9+</a:t>
                      </a:r>
                      <a:endParaRPr lang="ru-RU" sz="140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424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Англия</a:t>
                      </a:r>
                    </a:p>
                    <a:p>
                      <a:r>
                        <a:rPr lang="ru-RU" sz="1200" dirty="0" smtClean="0"/>
                        <a:t>1-я промышленная революция</a:t>
                      </a:r>
                    </a:p>
                    <a:p>
                      <a:r>
                        <a:rPr lang="ru-RU" sz="1200" dirty="0" smtClean="0"/>
                        <a:t>XVIII – 1-я пол. XIX в.</a:t>
                      </a:r>
                    </a:p>
                    <a:p>
                      <a:endParaRPr lang="ru-RU" sz="1200" dirty="0" smtClean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243</a:t>
                      </a:r>
                    </a:p>
                    <a:p>
                      <a:endParaRPr lang="ru-RU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400" dirty="0" smtClean="0"/>
                        <a:t>22 500</a:t>
                      </a:r>
                      <a:r>
                        <a:rPr lang="ru-RU" sz="1400" dirty="0" smtClean="0"/>
                        <a:t> 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22743</a:t>
                      </a:r>
                    </a:p>
                    <a:p>
                      <a:endParaRPr lang="ru-RU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400" dirty="0" smtClean="0"/>
                        <a:t>10,5</a:t>
                      </a:r>
                      <a:endParaRPr lang="ru-RU" sz="1400" b="1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250</a:t>
                      </a:r>
                      <a:endParaRPr lang="ru-RU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260,5</a:t>
                      </a:r>
                      <a:endParaRPr lang="ru-RU" sz="140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357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США</a:t>
                      </a:r>
                    </a:p>
                    <a:p>
                      <a:r>
                        <a:rPr lang="ru-RU" sz="1200" dirty="0" smtClean="0"/>
                        <a:t>2-я промышленная революция</a:t>
                      </a:r>
                    </a:p>
                    <a:p>
                      <a:r>
                        <a:rPr lang="ru-RU" sz="1200" dirty="0" smtClean="0"/>
                        <a:t>2-я пол. XIX – XX в.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9</a:t>
                      </a:r>
                      <a:r>
                        <a:rPr lang="en-US" sz="1400" dirty="0" smtClean="0"/>
                        <a:t> </a:t>
                      </a:r>
                      <a:r>
                        <a:rPr lang="ru-RU" sz="1400" dirty="0" smtClean="0"/>
                        <a:t>363</a:t>
                      </a:r>
                    </a:p>
                    <a:p>
                      <a:endParaRPr lang="ru-RU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15 346 </a:t>
                      </a:r>
                      <a:endParaRPr lang="ru-RU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24 709</a:t>
                      </a:r>
                    </a:p>
                    <a:p>
                      <a:endParaRPr lang="ru-RU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205</a:t>
                      </a:r>
                    </a:p>
                    <a:p>
                      <a:endParaRPr lang="ru-RU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156</a:t>
                      </a:r>
                      <a:endParaRPr lang="ru-RU" sz="14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622</a:t>
                      </a:r>
                    </a:p>
                    <a:p>
                      <a:endParaRPr lang="ru-RU" sz="140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8" name="Заголовок 1"/>
          <p:cNvSpPr>
            <a:spLocks noGrp="1"/>
          </p:cNvSpPr>
          <p:nvPr>
            <p:ph type="title"/>
          </p:nvPr>
        </p:nvSpPr>
        <p:spPr>
          <a:xfrm>
            <a:off x="457199" y="0"/>
            <a:ext cx="8607627" cy="1143000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/>
              <a:t>Организованности прошлого этапа препятствуют новым процессам и смещают </a:t>
            </a:r>
            <a:r>
              <a:rPr lang="ru-RU" sz="2400" dirty="0" err="1" smtClean="0"/>
              <a:t>хронотоп</a:t>
            </a:r>
            <a:r>
              <a:rPr lang="ru-RU" sz="2400" dirty="0" smtClean="0"/>
              <a:t> лидерства</a:t>
            </a:r>
            <a:endParaRPr lang="ru-RU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25"/>
          <a:stretch/>
        </p:blipFill>
        <p:spPr bwMode="auto">
          <a:xfrm>
            <a:off x="5778392" y="931117"/>
            <a:ext cx="3286434" cy="148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Прямоугольник 59"/>
          <p:cNvSpPr/>
          <p:nvPr/>
        </p:nvSpPr>
        <p:spPr>
          <a:xfrm>
            <a:off x="6000072" y="731454"/>
            <a:ext cx="2939010" cy="215444"/>
          </a:xfrm>
          <a:prstGeom prst="rect">
            <a:avLst/>
          </a:prstGeom>
          <a:solidFill>
            <a:schemeClr val="bg1"/>
          </a:solidFill>
        </p:spPr>
        <p:txBody>
          <a:bodyPr wrap="none" tIns="0" bIns="0">
            <a:spAutoFit/>
          </a:bodyPr>
          <a:lstStyle/>
          <a:p>
            <a:r>
              <a:rPr lang="ru-RU" sz="1400" b="1" dirty="0" smtClean="0"/>
              <a:t>Нидерланды и колонии, 1648 г.</a:t>
            </a:r>
            <a:endParaRPr lang="ru-RU" sz="1400" b="1" dirty="0"/>
          </a:p>
        </p:txBody>
      </p:sp>
      <p:pic>
        <p:nvPicPr>
          <p:cNvPr id="2059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1" t="7143" r="17980" b="3346"/>
          <a:stretch/>
        </p:blipFill>
        <p:spPr bwMode="auto">
          <a:xfrm>
            <a:off x="5845585" y="2946807"/>
            <a:ext cx="3152048" cy="146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Прямоугольник 65"/>
          <p:cNvSpPr/>
          <p:nvPr/>
        </p:nvSpPr>
        <p:spPr>
          <a:xfrm>
            <a:off x="5682860" y="2672953"/>
            <a:ext cx="2429255" cy="215444"/>
          </a:xfrm>
          <a:prstGeom prst="rect">
            <a:avLst/>
          </a:prstGeom>
          <a:noFill/>
        </p:spPr>
        <p:txBody>
          <a:bodyPr wrap="none" tIns="0" bIns="0">
            <a:spAutoFit/>
          </a:bodyPr>
          <a:lstStyle/>
          <a:p>
            <a:r>
              <a:rPr lang="ru-RU" sz="1400" b="1" dirty="0" smtClean="0"/>
              <a:t>Англия и колонии, 1898 г.</a:t>
            </a:r>
            <a:endParaRPr lang="ru-RU" sz="1400" b="1" dirty="0"/>
          </a:p>
        </p:txBody>
      </p:sp>
      <p:pic>
        <p:nvPicPr>
          <p:cNvPr id="206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98" y="2708506"/>
            <a:ext cx="872766" cy="14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5508104" y="1316524"/>
            <a:ext cx="1296144" cy="1152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5652120" y="3138501"/>
            <a:ext cx="1368152" cy="2662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5342759" y="5016240"/>
            <a:ext cx="756084" cy="1783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3"/>
          <p:cNvSpPr/>
          <p:nvPr/>
        </p:nvSpPr>
        <p:spPr>
          <a:xfrm>
            <a:off x="3707904" y="2767717"/>
            <a:ext cx="7523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(1700 г.)</a:t>
            </a:r>
            <a:endParaRPr lang="ru-RU" sz="1200" dirty="0"/>
          </a:p>
        </p:txBody>
      </p:sp>
      <p:sp>
        <p:nvSpPr>
          <p:cNvPr id="19" name="Прямоугольник 14"/>
          <p:cNvSpPr/>
          <p:nvPr/>
        </p:nvSpPr>
        <p:spPr>
          <a:xfrm>
            <a:off x="1666544" y="2767717"/>
            <a:ext cx="7452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(</a:t>
            </a:r>
            <a:r>
              <a:rPr lang="en-US" sz="1200" dirty="0" smtClean="0"/>
              <a:t>XVII </a:t>
            </a:r>
            <a:r>
              <a:rPr lang="ru-RU" sz="1200" dirty="0" smtClean="0"/>
              <a:t>в.)</a:t>
            </a:r>
            <a:endParaRPr lang="ru-RU" sz="1200" dirty="0"/>
          </a:p>
        </p:txBody>
      </p:sp>
      <p:sp>
        <p:nvSpPr>
          <p:cNvPr id="6" name="Rectangle 5"/>
          <p:cNvSpPr/>
          <p:nvPr/>
        </p:nvSpPr>
        <p:spPr>
          <a:xfrm>
            <a:off x="2336730" y="3631813"/>
            <a:ext cx="7951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 (1</a:t>
            </a:r>
            <a:r>
              <a:rPr lang="en-US" sz="1200" dirty="0"/>
              <a:t>875</a:t>
            </a:r>
            <a:r>
              <a:rPr lang="ru-RU" sz="1200" dirty="0"/>
              <a:t> г.)</a:t>
            </a:r>
            <a:endParaRPr lang="en-US" sz="1200" dirty="0"/>
          </a:p>
        </p:txBody>
      </p:sp>
      <p:sp>
        <p:nvSpPr>
          <p:cNvPr id="21" name="Прямоугольник 44"/>
          <p:cNvSpPr/>
          <p:nvPr/>
        </p:nvSpPr>
        <p:spPr>
          <a:xfrm>
            <a:off x="1763688" y="4979926"/>
            <a:ext cx="15501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(настоящее время)</a:t>
            </a:r>
          </a:p>
        </p:txBody>
      </p:sp>
      <p:sp>
        <p:nvSpPr>
          <p:cNvPr id="22" name="Прямоугольник 24"/>
          <p:cNvSpPr/>
          <p:nvPr/>
        </p:nvSpPr>
        <p:spPr>
          <a:xfrm>
            <a:off x="3707904" y="3620780"/>
            <a:ext cx="7523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(1800 г.)</a:t>
            </a:r>
            <a:endParaRPr lang="ru-RU" sz="1200" dirty="0"/>
          </a:p>
        </p:txBody>
      </p:sp>
      <p:sp>
        <p:nvSpPr>
          <p:cNvPr id="23" name="Прямоугольник 20"/>
          <p:cNvSpPr/>
          <p:nvPr/>
        </p:nvSpPr>
        <p:spPr>
          <a:xfrm>
            <a:off x="1691680" y="3620780"/>
            <a:ext cx="7879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(</a:t>
            </a:r>
            <a:r>
              <a:rPr lang="en-US" sz="1200" dirty="0" smtClean="0"/>
              <a:t>XVIII </a:t>
            </a:r>
            <a:r>
              <a:rPr lang="ru-RU" sz="1200" dirty="0" smtClean="0"/>
              <a:t>в.)</a:t>
            </a:r>
            <a:endParaRPr lang="ru-RU" sz="1200" dirty="0"/>
          </a:p>
        </p:txBody>
      </p:sp>
      <p:sp>
        <p:nvSpPr>
          <p:cNvPr id="24" name="Rectangle 23"/>
          <p:cNvSpPr/>
          <p:nvPr/>
        </p:nvSpPr>
        <p:spPr>
          <a:xfrm>
            <a:off x="4283968" y="3620780"/>
            <a:ext cx="7951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 (1</a:t>
            </a:r>
            <a:r>
              <a:rPr lang="en-US" sz="1200" dirty="0"/>
              <a:t>875</a:t>
            </a:r>
            <a:r>
              <a:rPr lang="ru-RU" sz="1200" dirty="0"/>
              <a:t> г.)</a:t>
            </a:r>
            <a:endParaRPr lang="en-US" sz="12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5157403" y="4152901"/>
            <a:ext cx="3775969" cy="80021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300" b="1" dirty="0" smtClean="0"/>
              <a:t>С 1992</a:t>
            </a:r>
          </a:p>
          <a:p>
            <a:pPr algn="r"/>
            <a:r>
              <a:rPr lang="en-US" sz="1300" b="1" dirty="0" smtClean="0"/>
              <a:t>NAFTA</a:t>
            </a:r>
            <a:r>
              <a:rPr lang="ru-RU" sz="1300" b="1" dirty="0" smtClean="0"/>
              <a:t> </a:t>
            </a:r>
            <a:r>
              <a:rPr lang="ru-RU" sz="1300" b="1" dirty="0"/>
              <a:t>включает </a:t>
            </a:r>
            <a:r>
              <a:rPr lang="ru-RU" sz="1300" b="1" dirty="0" smtClean="0"/>
              <a:t>США, Канаду, Мексику; активный товарооборот с Лат. Америкой,   Германией, Китаем</a:t>
            </a:r>
            <a:endParaRPr lang="ru-RU" sz="13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96136" y="556423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NAFTA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5796136" y="5780262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Другие крупнейшие торговые партнеры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547664" y="4751545"/>
            <a:ext cx="1545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МЕРКОСУР</a:t>
            </a:r>
            <a:r>
              <a:rPr lang="ru-RU" sz="1200" dirty="0" smtClean="0"/>
              <a:t> </a:t>
            </a:r>
            <a:r>
              <a:rPr lang="ru-RU" sz="1400" dirty="0" smtClean="0"/>
              <a:t>11 877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354393" y="4728965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252</a:t>
            </a:r>
            <a:endParaRPr lang="ru-RU" sz="1400" dirty="0"/>
          </a:p>
        </p:txBody>
      </p:sp>
      <p:sp>
        <p:nvSpPr>
          <p:cNvPr id="3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470" y="6357958"/>
            <a:ext cx="409564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4924" y="5301207"/>
            <a:ext cx="5628981" cy="936685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>
            <a:noAutofit/>
          </a:bodyPr>
          <a:lstStyle/>
          <a:p>
            <a:pPr>
              <a:spcAft>
                <a:spcPts val="600"/>
              </a:spcAft>
            </a:pPr>
            <a:r>
              <a:rPr lang="ru-RU" sz="1400" dirty="0" smtClean="0"/>
              <a:t>Инфраструктуры и социальная структура, сложившиеся на прошлом этапе, препятствует процессам следующего этапа промышленной революции. Это всегда приводило к смене </a:t>
            </a:r>
            <a:r>
              <a:rPr lang="ru-RU" sz="1400" dirty="0" err="1" smtClean="0"/>
              <a:t>хронотопа</a:t>
            </a:r>
            <a:r>
              <a:rPr lang="ru-RU" sz="1400" dirty="0" smtClean="0"/>
              <a:t> лидерства.</a:t>
            </a:r>
          </a:p>
        </p:txBody>
      </p:sp>
    </p:spTree>
    <p:extLst>
      <p:ext uri="{BB962C8B-B14F-4D97-AF65-F5344CB8AC3E}">
        <p14:creationId xmlns:p14="http://schemas.microsoft.com/office/powerpoint/2010/main" val="239865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2526" y="3618010"/>
            <a:ext cx="4769975" cy="307777"/>
          </a:xfrm>
          <a:prstGeom prst="rect">
            <a:avLst/>
          </a:prstGeom>
          <a:solidFill>
            <a:schemeClr val="bg1"/>
          </a:solidFill>
        </p:spPr>
        <p:txBody>
          <a:bodyPr wrap="square" rIns="0">
            <a:spAutoFit/>
          </a:bodyPr>
          <a:lstStyle/>
          <a:p>
            <a:r>
              <a:rPr lang="ru-RU" sz="1400" b="1" dirty="0" smtClean="0"/>
              <a:t>Схема системных </a:t>
            </a:r>
            <a:r>
              <a:rPr lang="ru-RU" sz="1400" b="1" dirty="0"/>
              <a:t>циклов накопления </a:t>
            </a:r>
            <a:r>
              <a:rPr lang="ru-RU" sz="1400" b="1" dirty="0" smtClean="0"/>
              <a:t>Арриги</a:t>
            </a:r>
            <a:r>
              <a:rPr lang="ru-RU" sz="1400" b="1" baseline="30000" dirty="0" smtClean="0"/>
              <a:t>3</a:t>
            </a:r>
            <a:r>
              <a:rPr lang="ru-RU" sz="1400" b="1" dirty="0" smtClean="0"/>
              <a:t>  </a:t>
            </a:r>
            <a:endParaRPr lang="ru-RU" sz="1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/>
          <a:srcRect l="3305" t="4112" r="1983"/>
          <a:stretch/>
        </p:blipFill>
        <p:spPr>
          <a:xfrm>
            <a:off x="51171" y="3872739"/>
            <a:ext cx="6162034" cy="258754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43956" cy="1143000"/>
          </a:xfrm>
        </p:spPr>
        <p:txBody>
          <a:bodyPr>
            <a:noAutofit/>
          </a:bodyPr>
          <a:lstStyle/>
          <a:p>
            <a:r>
              <a:rPr lang="ru-RU" sz="2300" dirty="0" smtClean="0"/>
              <a:t>В момент </a:t>
            </a:r>
            <a:r>
              <a:rPr lang="ru-RU" sz="2300" dirty="0"/>
              <a:t>смены </a:t>
            </a:r>
            <a:r>
              <a:rPr lang="ru-RU" sz="2300" dirty="0" smtClean="0"/>
              <a:t>платформы технологий и территории-лидера капиталисты бывшей территории-лидера начинают инвестировать </a:t>
            </a:r>
            <a:r>
              <a:rPr lang="ru-RU" sz="2300" dirty="0"/>
              <a:t>в нового </a:t>
            </a:r>
            <a:r>
              <a:rPr lang="ru-RU" sz="2300" dirty="0" smtClean="0"/>
              <a:t>лидера</a:t>
            </a:r>
            <a:endParaRPr lang="ru-RU" sz="23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1206130"/>
            <a:ext cx="5184576" cy="1384995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1400" dirty="0" smtClean="0"/>
              <a:t>К. Перес пишет, что часто </a:t>
            </a:r>
            <a:r>
              <a:rPr lang="ru-RU" sz="1400" dirty="0"/>
              <a:t>опережающие вложения в жесткие инфраструктуры происходят в странах догоняющей индустриализации за деньги страны </a:t>
            </a:r>
            <a:r>
              <a:rPr lang="ru-RU" sz="1400" dirty="0" smtClean="0"/>
              <a:t>лидера </a:t>
            </a:r>
            <a:r>
              <a:rPr lang="en-US" sz="1400" dirty="0" smtClean="0"/>
              <a:t>&lt;</a:t>
            </a:r>
            <a:r>
              <a:rPr lang="ru-RU" sz="1400" dirty="0" smtClean="0"/>
              <a:t>предыдущего этапа</a:t>
            </a:r>
            <a:r>
              <a:rPr lang="en-US" sz="1400" dirty="0" smtClean="0"/>
              <a:t>&gt; </a:t>
            </a:r>
            <a:r>
              <a:rPr lang="ru-RU" sz="1400" dirty="0" smtClean="0"/>
              <a:t>для </a:t>
            </a:r>
            <a:r>
              <a:rPr lang="ru-RU" sz="1400" dirty="0"/>
              <a:t>поддержания прибыльности новых отраслей, которые уже пошли стадию взрывного роста и нуждаются в дополнительной поддержке своей рыночной </a:t>
            </a:r>
            <a:r>
              <a:rPr lang="ru-RU" sz="1400" dirty="0" smtClean="0"/>
              <a:t>экспансии</a:t>
            </a:r>
            <a:r>
              <a:rPr lang="ru-RU" sz="1400" baseline="30000" dirty="0" smtClean="0"/>
              <a:t>1</a:t>
            </a:r>
            <a:r>
              <a:rPr lang="ru-RU" sz="1400" dirty="0" smtClean="0"/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8010" y="6403824"/>
            <a:ext cx="6278764" cy="46166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800" baseline="30000" dirty="0" smtClean="0"/>
              <a:t>1</a:t>
            </a:r>
            <a:r>
              <a:rPr lang="en-US" sz="800" baseline="30000" dirty="0" smtClean="0"/>
              <a:t> </a:t>
            </a:r>
            <a:r>
              <a:rPr lang="ru-RU" sz="800" dirty="0" smtClean="0"/>
              <a:t>К. </a:t>
            </a:r>
            <a:r>
              <a:rPr lang="ru-RU" sz="800" dirty="0"/>
              <a:t>Перес. Технологические революции и финансовый </a:t>
            </a:r>
            <a:r>
              <a:rPr lang="ru-RU" sz="800" dirty="0" smtClean="0"/>
              <a:t>капитал, 2011 г.</a:t>
            </a:r>
          </a:p>
          <a:p>
            <a:r>
              <a:rPr lang="ru-RU" sz="800" baseline="30000" dirty="0" smtClean="0"/>
              <a:t>2</a:t>
            </a:r>
            <a:r>
              <a:rPr lang="en-US" sz="800" baseline="30000" dirty="0" smtClean="0"/>
              <a:t> </a:t>
            </a:r>
            <a:r>
              <a:rPr lang="ru-RU" sz="800" dirty="0"/>
              <a:t>Джованни Арриги «Долгий двадцатый век. Деньги, власть и истоки нашего времени», 1994г</a:t>
            </a:r>
          </a:p>
          <a:p>
            <a:r>
              <a:rPr lang="ru-RU" sz="800" baseline="30000" dirty="0" smtClean="0"/>
              <a:t>3</a:t>
            </a:r>
            <a:r>
              <a:rPr lang="en-US" sz="800" baseline="30000" dirty="0" smtClean="0"/>
              <a:t> </a:t>
            </a:r>
            <a:r>
              <a:rPr lang="ru-RU" sz="800" dirty="0"/>
              <a:t>Рис. А. Ю. Протасов. Системные циклы накопления Дж. Арриги и длинные волны инфляции. Вестник С.-Пб. унив., 2013 г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5" y="1206130"/>
            <a:ext cx="3240360" cy="1384995"/>
          </a:xfrm>
          <a:prstGeom prst="rect">
            <a:avLst/>
          </a:prstGeom>
        </p:spPr>
        <p:txBody>
          <a:bodyPr wrap="square" rIns="0" anchor="t">
            <a:spAutoFit/>
          </a:bodyPr>
          <a:lstStyle/>
          <a:p>
            <a:r>
              <a:rPr lang="ru-RU" sz="1400" dirty="0"/>
              <a:t>При смене цикла капиталисты страны - </a:t>
            </a:r>
            <a:r>
              <a:rPr lang="ru-RU" sz="1400" dirty="0" smtClean="0"/>
              <a:t>лидера </a:t>
            </a:r>
            <a:r>
              <a:rPr lang="ru-RU" sz="1400" dirty="0"/>
              <a:t>прошлого </a:t>
            </a:r>
            <a:r>
              <a:rPr lang="ru-RU" sz="1400" dirty="0" smtClean="0"/>
              <a:t>этапа промышленной революции инвестируют в </a:t>
            </a:r>
            <a:r>
              <a:rPr lang="ru-RU" sz="1400" dirty="0"/>
              <a:t>создание технологий и инфраструктур на территории нового лидера.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2700875"/>
            <a:ext cx="8928992" cy="954107"/>
          </a:xfrm>
          <a:prstGeom prst="rect">
            <a:avLst/>
          </a:prstGeom>
          <a:solidFill>
            <a:schemeClr val="bg1"/>
          </a:solidFill>
        </p:spPr>
        <p:txBody>
          <a:bodyPr wrap="square" rIns="0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1400" dirty="0" smtClean="0"/>
              <a:t>Дж. Арриги: "</a:t>
            </a:r>
            <a:r>
              <a:rPr lang="ru-RU" sz="1400" dirty="0"/>
              <a:t>Модель </a:t>
            </a:r>
            <a:r>
              <a:rPr lang="en-US" sz="1400" dirty="0"/>
              <a:t>&lt;</a:t>
            </a:r>
            <a:r>
              <a:rPr lang="ru-RU" sz="1400" dirty="0" err="1"/>
              <a:t>Менша</a:t>
            </a:r>
            <a:r>
              <a:rPr lang="en-US" sz="1400" dirty="0"/>
              <a:t>&gt;</a:t>
            </a:r>
            <a:r>
              <a:rPr lang="ru-RU" sz="1400" dirty="0"/>
              <a:t> </a:t>
            </a:r>
            <a:r>
              <a:rPr lang="ru-RU" sz="1400" dirty="0" smtClean="0"/>
              <a:t>описывает </a:t>
            </a:r>
            <a:r>
              <a:rPr lang="ru-RU" sz="1400" dirty="0"/>
              <a:t>фазы устойчивого роста в </a:t>
            </a:r>
            <a:r>
              <a:rPr lang="ru-RU" sz="1400" dirty="0" smtClean="0"/>
              <a:t>определен-ном </a:t>
            </a:r>
            <a:r>
              <a:rPr lang="ru-RU" sz="1400" dirty="0"/>
              <a:t>направлении, </a:t>
            </a:r>
            <a:r>
              <a:rPr lang="ru-RU" sz="1400" dirty="0" err="1" smtClean="0"/>
              <a:t>чере</a:t>
            </a:r>
            <a:r>
              <a:rPr lang="ru-RU" sz="1400" dirty="0" smtClean="0"/>
              <a:t>-дующиеся </a:t>
            </a:r>
            <a:r>
              <a:rPr lang="ru-RU" sz="1400" dirty="0"/>
              <a:t>с фазами кризиса, </a:t>
            </a:r>
            <a:r>
              <a:rPr lang="ru-RU" sz="1400" dirty="0" smtClean="0"/>
              <a:t>реструктуризации </a:t>
            </a:r>
            <a:r>
              <a:rPr lang="ru-RU" sz="1400" dirty="0"/>
              <a:t>и турбулентности, которые в конечном счете воссоздают условиях для устойчивого роста... Так фазы материальной экспансии будут соответствовать фазам непрерывных изменений, в течении которых </a:t>
            </a:r>
            <a:r>
              <a:rPr lang="ru-RU" sz="1400" dirty="0" smtClean="0"/>
              <a:t>капиталистическая </a:t>
            </a:r>
            <a:r>
              <a:rPr lang="ru-RU" sz="1400" dirty="0"/>
              <a:t>экономика растет одном направлении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36704" y="3726168"/>
            <a:ext cx="2699792" cy="2677656"/>
          </a:xfrm>
          <a:prstGeom prst="rect">
            <a:avLst/>
          </a:prstGeom>
          <a:solidFill>
            <a:schemeClr val="bg1"/>
          </a:solidFill>
        </p:spPr>
        <p:txBody>
          <a:bodyPr wrap="square" rIns="0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1400" dirty="0" smtClean="0"/>
              <a:t>А </a:t>
            </a:r>
            <a:r>
              <a:rPr lang="ru-RU" sz="1400" dirty="0"/>
              <a:t>фазы финансовой экспансии будут соответствовать фазам прерывистого развития, в течении которых рост в определенном направлении достигнет или приблизиться к своему пределу и капиталистическая мировая экономика вследствие радикальной реструктуризации и реорганизации "переходит" в другое </a:t>
            </a:r>
            <a:r>
              <a:rPr lang="ru-RU" sz="1400" dirty="0" smtClean="0"/>
              <a:t>направление»</a:t>
            </a:r>
            <a:r>
              <a:rPr lang="ru-RU" sz="1400" baseline="30000" dirty="0" smtClean="0"/>
              <a:t>1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1084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263" y="6335713"/>
            <a:ext cx="8659241" cy="457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400" dirty="0"/>
          </a:p>
        </p:txBody>
      </p:sp>
      <p:graphicFrame>
        <p:nvGraphicFramePr>
          <p:cNvPr id="85" name="Chart 84"/>
          <p:cNvGraphicFramePr>
            <a:graphicFrameLocks/>
          </p:cNvGraphicFramePr>
          <p:nvPr>
            <p:extLst/>
          </p:nvPr>
        </p:nvGraphicFramePr>
        <p:xfrm>
          <a:off x="0" y="1564071"/>
          <a:ext cx="9144000" cy="5393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786812" cy="1143000"/>
          </a:xfrm>
        </p:spPr>
        <p:txBody>
          <a:bodyPr anchor="ctr">
            <a:noAutofit/>
          </a:bodyPr>
          <a:lstStyle/>
          <a:p>
            <a:r>
              <a:rPr lang="ru-RU" sz="2400" dirty="0" smtClean="0"/>
              <a:t>Территория, на которой совпадает складывание новой </a:t>
            </a:r>
            <a:r>
              <a:rPr lang="ru-RU" dirty="0"/>
              <a:t>платформы </a:t>
            </a:r>
            <a:r>
              <a:rPr lang="ru-RU" dirty="0" smtClean="0"/>
              <a:t>технологий </a:t>
            </a:r>
            <a:r>
              <a:rPr lang="ru-RU" dirty="0"/>
              <a:t>и </a:t>
            </a:r>
            <a:r>
              <a:rPr lang="ru-RU" sz="2400" dirty="0" smtClean="0"/>
              <a:t>инфраструктурного пакета, богатеет быстрее других</a:t>
            </a:r>
            <a:endParaRPr lang="ru-RU" sz="2400" b="1" dirty="0"/>
          </a:p>
        </p:txBody>
      </p:sp>
      <p:sp>
        <p:nvSpPr>
          <p:cNvPr id="20483" name="Номер слайда 1"/>
          <p:cNvSpPr txBox="1">
            <a:spLocks/>
          </p:cNvSpPr>
          <p:nvPr/>
        </p:nvSpPr>
        <p:spPr bwMode="auto">
          <a:xfrm>
            <a:off x="115888" y="6335713"/>
            <a:ext cx="423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FE40D8E9-CD7E-4B32-95A0-3337A8FD72BF}" type="slidenum">
              <a:rPr lang="ru-RU" sz="1400">
                <a:solidFill>
                  <a:schemeClr val="tx2"/>
                </a:solidFill>
              </a:rPr>
              <a:pPr/>
              <a:t>18</a:t>
            </a:fld>
            <a:endParaRPr lang="ru-RU" sz="1400">
              <a:solidFill>
                <a:schemeClr val="tx2"/>
              </a:solidFill>
            </a:endParaRPr>
          </a:p>
        </p:txBody>
      </p:sp>
      <p:sp>
        <p:nvSpPr>
          <p:cNvPr id="20501" name="Прямоугольник 20"/>
          <p:cNvSpPr>
            <a:spLocks noChangeArrowheads="1"/>
          </p:cNvSpPr>
          <p:nvPr/>
        </p:nvSpPr>
        <p:spPr bwMode="auto">
          <a:xfrm>
            <a:off x="3111281" y="1225507"/>
            <a:ext cx="5997223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400" b="1" dirty="0"/>
              <a:t>ВВП на душу населения</a:t>
            </a:r>
            <a:r>
              <a:rPr lang="ru-RU" sz="1400" dirty="0" smtClean="0"/>
              <a:t>,</a:t>
            </a:r>
          </a:p>
          <a:p>
            <a:pPr algn="r"/>
            <a:r>
              <a:rPr lang="ru-RU" sz="1400" dirty="0" smtClean="0"/>
              <a:t>в </a:t>
            </a:r>
            <a:r>
              <a:rPr lang="ru-RU" sz="1400" dirty="0" err="1" smtClean="0"/>
              <a:t>междунар</a:t>
            </a:r>
            <a:r>
              <a:rPr lang="ru-RU" sz="1400" dirty="0" smtClean="0"/>
              <a:t>. долларах </a:t>
            </a:r>
            <a:r>
              <a:rPr lang="ru-RU" sz="1400" dirty="0"/>
              <a:t>Гэри-</a:t>
            </a:r>
            <a:r>
              <a:rPr lang="ru-RU" sz="1400" dirty="0" err="1"/>
              <a:t>Хамиса</a:t>
            </a:r>
            <a:r>
              <a:rPr lang="ru-RU" sz="1400" dirty="0"/>
              <a:t> </a:t>
            </a:r>
            <a:r>
              <a:rPr lang="ru-RU" sz="1400" dirty="0" smtClean="0"/>
              <a:t>1990</a:t>
            </a:r>
            <a:r>
              <a:rPr lang="ru-RU" sz="1400" baseline="30000" dirty="0" smtClean="0"/>
              <a:t>1,2</a:t>
            </a:r>
            <a:endParaRPr lang="ru-RU" sz="1400" baseline="30000" dirty="0"/>
          </a:p>
        </p:txBody>
      </p:sp>
      <p:sp>
        <p:nvSpPr>
          <p:cNvPr id="74" name="Прямоугольник 49"/>
          <p:cNvSpPr>
            <a:spLocks noChangeArrowheads="1"/>
          </p:cNvSpPr>
          <p:nvPr/>
        </p:nvSpPr>
        <p:spPr bwMode="auto">
          <a:xfrm>
            <a:off x="1043608" y="1800106"/>
            <a:ext cx="515175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>
              <a:spcAft>
                <a:spcPts val="1800"/>
              </a:spcAft>
            </a:pPr>
            <a:r>
              <a:rPr lang="ru-RU" sz="1400" dirty="0"/>
              <a:t>Только когда </a:t>
            </a:r>
            <a:r>
              <a:rPr lang="ru-RU" sz="1400" dirty="0" err="1" smtClean="0"/>
              <a:t>хронотоп</a:t>
            </a:r>
            <a:r>
              <a:rPr lang="ru-RU" sz="1400" dirty="0" smtClean="0"/>
              <a:t> </a:t>
            </a:r>
            <a:r>
              <a:rPr lang="ru-RU" sz="1400" dirty="0"/>
              <a:t>лидерства совпадает со сменой платформы </a:t>
            </a:r>
            <a:r>
              <a:rPr lang="ru-RU" sz="1400" dirty="0" smtClean="0"/>
              <a:t>технологий </a:t>
            </a:r>
            <a:r>
              <a:rPr lang="ru-RU" sz="1400" dirty="0"/>
              <a:t>и </a:t>
            </a:r>
            <a:r>
              <a:rPr lang="ru-RU" sz="1400" dirty="0" smtClean="0"/>
              <a:t>инфраструктурного пакета, </a:t>
            </a:r>
            <a:r>
              <a:rPr lang="ru-RU" sz="1400" dirty="0"/>
              <a:t>происходит </a:t>
            </a:r>
            <a:r>
              <a:rPr lang="ru-RU" sz="1400" dirty="0" smtClean="0"/>
              <a:t>промышленная революция.</a:t>
            </a:r>
            <a:endParaRPr lang="ru-RU" sz="1400" dirty="0"/>
          </a:p>
          <a:p>
            <a:pPr>
              <a:spcAft>
                <a:spcPts val="1800"/>
              </a:spcAft>
            </a:pPr>
            <a:r>
              <a:rPr lang="ru-RU" sz="1400" dirty="0" smtClean="0"/>
              <a:t>Итогом </a:t>
            </a:r>
            <a:r>
              <a:rPr lang="ru-RU" sz="1400" dirty="0"/>
              <a:t>построения новой платформы  </a:t>
            </a:r>
            <a:r>
              <a:rPr lang="ru-RU" sz="1400" dirty="0" smtClean="0"/>
              <a:t>технологий </a:t>
            </a:r>
            <a:r>
              <a:rPr lang="ru-RU" sz="1400" dirty="0"/>
              <a:t>и </a:t>
            </a:r>
            <a:r>
              <a:rPr lang="ru-RU" sz="1400" dirty="0" smtClean="0"/>
              <a:t>инфраструктурного пакета является </a:t>
            </a:r>
            <a:r>
              <a:rPr lang="ru-RU" sz="1400" dirty="0"/>
              <a:t>рывок в экономических </a:t>
            </a:r>
            <a:r>
              <a:rPr lang="ru-RU" sz="1400" dirty="0" smtClean="0"/>
              <a:t>показателях.</a:t>
            </a:r>
            <a:endParaRPr lang="ru-RU" sz="1400" dirty="0"/>
          </a:p>
          <a:p>
            <a:pPr>
              <a:spcAft>
                <a:spcPts val="1800"/>
              </a:spcAft>
            </a:pPr>
            <a:r>
              <a:rPr lang="ru-RU" sz="1400" dirty="0" smtClean="0"/>
              <a:t>На графике мы видим, как лидером становятся Нидерланды, затем их догоняет по темпам роста Англия, затем Англию догоняют и обгоняют США.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449263" y="6642555"/>
            <a:ext cx="6178150" cy="215444"/>
          </a:xfrm>
          <a:prstGeom prst="rect">
            <a:avLst/>
          </a:prstGeom>
          <a:solidFill>
            <a:schemeClr val="bg1"/>
          </a:solidFill>
        </p:spPr>
        <p:txBody>
          <a:bodyPr wrap="square" rIns="0" anchor="b">
            <a:spAutoFit/>
          </a:bodyPr>
          <a:lstStyle/>
          <a:p>
            <a:r>
              <a:rPr lang="ru-RU" sz="800" baseline="30000" dirty="0" smtClean="0"/>
              <a:t>1 </a:t>
            </a:r>
            <a:r>
              <a:rPr lang="en-US" sz="800" dirty="0" smtClean="0"/>
              <a:t>Maddison. The word economy</a:t>
            </a:r>
            <a:r>
              <a:rPr lang="ru-RU" sz="800" dirty="0" smtClean="0"/>
              <a:t>: а </a:t>
            </a:r>
            <a:r>
              <a:rPr lang="en-US" sz="800" dirty="0" smtClean="0"/>
              <a:t>millennial perspective</a:t>
            </a:r>
            <a:r>
              <a:rPr lang="ru-RU" sz="800" dirty="0" smtClean="0"/>
              <a:t>. С. </a:t>
            </a:r>
            <a:r>
              <a:rPr lang="en-US" sz="800" dirty="0" smtClean="0"/>
              <a:t>264</a:t>
            </a:r>
            <a:r>
              <a:rPr lang="ru-RU" sz="800" dirty="0" smtClean="0"/>
              <a:t>. </a:t>
            </a:r>
            <a:r>
              <a:rPr lang="ru-RU" sz="800" baseline="30000" dirty="0" smtClean="0"/>
              <a:t>2 </a:t>
            </a:r>
            <a:r>
              <a:rPr lang="en-US" sz="800" dirty="0" smtClean="0"/>
              <a:t>Maddison. Historical Statistics for the World Economy:  1-2003 AD</a:t>
            </a:r>
            <a:endParaRPr lang="ru-RU" sz="800" dirty="0" smtClean="0"/>
          </a:p>
        </p:txBody>
      </p:sp>
      <p:sp>
        <p:nvSpPr>
          <p:cNvPr id="71" name="Прямоугольник 22"/>
          <p:cNvSpPr>
            <a:spLocks noChangeArrowheads="1"/>
          </p:cNvSpPr>
          <p:nvPr/>
        </p:nvSpPr>
        <p:spPr bwMode="auto">
          <a:xfrm rot="20536411">
            <a:off x="2725453" y="5170698"/>
            <a:ext cx="10874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accent2"/>
                </a:solidFill>
              </a:rPr>
              <a:t>Англия</a:t>
            </a:r>
          </a:p>
        </p:txBody>
      </p:sp>
      <p:sp>
        <p:nvSpPr>
          <p:cNvPr id="73" name="Прямоугольник 25"/>
          <p:cNvSpPr>
            <a:spLocks noChangeArrowheads="1"/>
          </p:cNvSpPr>
          <p:nvPr/>
        </p:nvSpPr>
        <p:spPr bwMode="auto">
          <a:xfrm>
            <a:off x="6300192" y="5445224"/>
            <a:ext cx="10874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accent6"/>
                </a:solidFill>
              </a:rPr>
              <a:t>Китай</a:t>
            </a:r>
          </a:p>
        </p:txBody>
      </p:sp>
      <p:sp>
        <p:nvSpPr>
          <p:cNvPr id="76" name="Прямоугольник 27"/>
          <p:cNvSpPr/>
          <p:nvPr/>
        </p:nvSpPr>
        <p:spPr>
          <a:xfrm>
            <a:off x="4283968" y="4581128"/>
            <a:ext cx="1087438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/>
                </a:solidFill>
                <a:latin typeface="+mn-lt"/>
                <a:cs typeface="+mn-cs"/>
              </a:rPr>
              <a:t>США</a:t>
            </a:r>
          </a:p>
        </p:txBody>
      </p:sp>
      <p:sp>
        <p:nvSpPr>
          <p:cNvPr id="77" name="Прямоугольник 22"/>
          <p:cNvSpPr>
            <a:spLocks noChangeArrowheads="1"/>
          </p:cNvSpPr>
          <p:nvPr/>
        </p:nvSpPr>
        <p:spPr bwMode="auto">
          <a:xfrm rot="20529236">
            <a:off x="1107955" y="5277400"/>
            <a:ext cx="1619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accent1"/>
                </a:solidFill>
              </a:rPr>
              <a:t>Нидерланды</a:t>
            </a:r>
          </a:p>
        </p:txBody>
      </p:sp>
    </p:spTree>
    <p:extLst>
      <p:ext uri="{BB962C8B-B14F-4D97-AF65-F5344CB8AC3E}">
        <p14:creationId xmlns:p14="http://schemas.microsoft.com/office/powerpoint/2010/main" val="296198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 1"/>
          <p:cNvSpPr txBox="1">
            <a:spLocks/>
          </p:cNvSpPr>
          <p:nvPr/>
        </p:nvSpPr>
        <p:spPr>
          <a:xfrm>
            <a:off x="116437" y="6335568"/>
            <a:ext cx="423115" cy="365760"/>
          </a:xfrm>
          <a:prstGeom prst="rect">
            <a:avLst/>
          </a:prstGeom>
        </p:spPr>
        <p:txBody>
          <a:bodyPr vert="horz" anchor="ctr"/>
          <a:lstStyle>
            <a:defPPr>
              <a:defRPr lang="ru-RU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56406" y="2571744"/>
            <a:ext cx="8555075" cy="186137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ru-RU" sz="2800" b="1" dirty="0" smtClean="0">
                <a:solidFill>
                  <a:schemeClr val="accent1"/>
                </a:solidFill>
              </a:rPr>
              <a:t>Раздел 12. Таинственный предприниматель</a:t>
            </a:r>
            <a:endParaRPr lang="ru-RU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43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 1"/>
          <p:cNvSpPr txBox="1">
            <a:spLocks/>
          </p:cNvSpPr>
          <p:nvPr/>
        </p:nvSpPr>
        <p:spPr>
          <a:xfrm>
            <a:off x="116437" y="6335568"/>
            <a:ext cx="423115" cy="365760"/>
          </a:xfrm>
          <a:prstGeom prst="rect">
            <a:avLst/>
          </a:prstGeom>
        </p:spPr>
        <p:txBody>
          <a:bodyPr vert="horz" anchor="ctr"/>
          <a:lstStyle>
            <a:defPPr>
              <a:defRPr lang="ru-RU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56406" y="2571744"/>
            <a:ext cx="8555075" cy="186137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ru-RU" sz="2800" b="1" dirty="0" smtClean="0">
                <a:solidFill>
                  <a:schemeClr val="accent1"/>
                </a:solidFill>
              </a:rPr>
              <a:t>Краткое содержание предыдущих серий…</a:t>
            </a:r>
            <a:endParaRPr lang="ru-RU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97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14834" cy="1143000"/>
          </a:xfrm>
        </p:spPr>
        <p:txBody>
          <a:bodyPr/>
          <a:lstStyle/>
          <a:p>
            <a:r>
              <a:rPr lang="ru-RU" dirty="0"/>
              <a:t>Появление термина «</a:t>
            </a:r>
            <a:r>
              <a:rPr lang="ru-RU" dirty="0" smtClean="0"/>
              <a:t>предприниматель». У </a:t>
            </a:r>
            <a:r>
              <a:rPr lang="ru-RU" dirty="0" err="1" smtClean="0"/>
              <a:t>Кантильена</a:t>
            </a:r>
            <a:r>
              <a:rPr lang="ru-RU" dirty="0" smtClean="0"/>
              <a:t> его роль остается неопределенной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478051" y="1172523"/>
            <a:ext cx="3501335" cy="13716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600"/>
              </a:spcAft>
            </a:pPr>
            <a:r>
              <a:rPr lang="ru-RU" sz="1400" dirty="0">
                <a:solidFill>
                  <a:srgbClr val="000000"/>
                </a:solidFill>
              </a:rPr>
              <a:t>Термин «предпринимательство» (</a:t>
            </a:r>
            <a:r>
              <a:rPr lang="en-US" sz="1400" b="1" dirty="0">
                <a:solidFill>
                  <a:srgbClr val="000000"/>
                </a:solidFill>
              </a:rPr>
              <a:t>entrepreneur</a:t>
            </a:r>
            <a:r>
              <a:rPr lang="ru-RU" sz="1400" dirty="0">
                <a:solidFill>
                  <a:srgbClr val="000000"/>
                </a:solidFill>
              </a:rPr>
              <a:t>) впервые появился во французском словаре «</a:t>
            </a:r>
            <a:r>
              <a:rPr lang="ru-RU" sz="1400" dirty="0" err="1">
                <a:solidFill>
                  <a:srgbClr val="000000"/>
                </a:solidFill>
              </a:rPr>
              <a:t>Dictionnaire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Universel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de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Commerce</a:t>
            </a:r>
            <a:r>
              <a:rPr lang="ru-RU" sz="1400" dirty="0">
                <a:solidFill>
                  <a:srgbClr val="000000"/>
                </a:solidFill>
              </a:rPr>
              <a:t>», составленном Жаком де </a:t>
            </a:r>
            <a:r>
              <a:rPr lang="ru-RU" sz="1400" dirty="0" err="1">
                <a:solidFill>
                  <a:srgbClr val="000000"/>
                </a:solidFill>
              </a:rPr>
              <a:t>Бруслонсом</a:t>
            </a:r>
            <a:r>
              <a:rPr lang="ru-RU" sz="1400" dirty="0">
                <a:solidFill>
                  <a:srgbClr val="000000"/>
                </a:solidFill>
              </a:rPr>
              <a:t>, 1723 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0751" y="6629304"/>
            <a:ext cx="5175645" cy="21544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800" baseline="30000" dirty="0"/>
              <a:t>1 </a:t>
            </a:r>
            <a:r>
              <a:rPr lang="fr-FR" sz="800" dirty="0"/>
              <a:t>«Dictionnaire universel de commerce»</a:t>
            </a:r>
            <a:r>
              <a:rPr lang="ru-RU" sz="800" dirty="0"/>
              <a:t>, </a:t>
            </a:r>
            <a:r>
              <a:rPr lang="fr-FR" sz="800" dirty="0"/>
              <a:t>Jacques Savary des Brûlons, Philémon-Louis Savary</a:t>
            </a:r>
            <a:r>
              <a:rPr lang="ru-RU" sz="800" dirty="0"/>
              <a:t>,1723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5105" y="2528924"/>
            <a:ext cx="34674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</a:rPr>
              <a:t>«Предприниматель – человек, берущий на себя обязательство по производству или строительству объекта»</a:t>
            </a:r>
            <a:r>
              <a:rPr lang="ru-RU" sz="1400" baseline="30000" dirty="0">
                <a:solidFill>
                  <a:srgbClr val="000000"/>
                </a:solidFill>
              </a:rPr>
              <a:t>1</a:t>
            </a:r>
            <a:r>
              <a:rPr lang="ru-RU" sz="1400" dirty="0">
                <a:solidFill>
                  <a:srgbClr val="000000"/>
                </a:solidFill>
              </a:rPr>
              <a:t>.</a:t>
            </a:r>
            <a:endParaRPr lang="ru-RU" sz="1400" baseline="30000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86" y="1149952"/>
            <a:ext cx="43924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</a:rPr>
              <a:t>«Более ранняя форма слова, </a:t>
            </a:r>
            <a:r>
              <a:rPr lang="en-US" sz="1400" b="1" dirty="0" err="1">
                <a:solidFill>
                  <a:srgbClr val="000000"/>
                </a:solidFill>
              </a:rPr>
              <a:t>entreprendeur</a:t>
            </a:r>
            <a:r>
              <a:rPr lang="en-US" sz="1400" dirty="0">
                <a:solidFill>
                  <a:srgbClr val="000000"/>
                </a:solidFill>
              </a:rPr>
              <a:t>,</a:t>
            </a:r>
            <a:r>
              <a:rPr lang="ru-RU" sz="1400" dirty="0">
                <a:solidFill>
                  <a:srgbClr val="000000"/>
                </a:solidFill>
              </a:rPr>
              <a:t> появилась еще в </a:t>
            </a:r>
            <a:r>
              <a:rPr lang="en-US" sz="1400" dirty="0">
                <a:solidFill>
                  <a:srgbClr val="000000"/>
                </a:solidFill>
              </a:rPr>
              <a:t>XIV</a:t>
            </a:r>
            <a:r>
              <a:rPr lang="ru-RU" sz="1400" dirty="0">
                <a:solidFill>
                  <a:srgbClr val="000000"/>
                </a:solidFill>
              </a:rPr>
              <a:t> в. В </a:t>
            </a:r>
            <a:r>
              <a:rPr lang="en-US" sz="1400" dirty="0">
                <a:solidFill>
                  <a:srgbClr val="000000"/>
                </a:solidFill>
              </a:rPr>
              <a:t>XVI-XVII </a:t>
            </a:r>
            <a:r>
              <a:rPr lang="ru-RU" sz="1400" dirty="0">
                <a:solidFill>
                  <a:srgbClr val="000000"/>
                </a:solidFill>
              </a:rPr>
              <a:t>вв. под этим термином как правило понимались </a:t>
            </a:r>
            <a:r>
              <a:rPr lang="ru-RU" sz="1400" dirty="0" err="1">
                <a:solidFill>
                  <a:srgbClr val="000000"/>
                </a:solidFill>
              </a:rPr>
              <a:t>государствен-ные</a:t>
            </a:r>
            <a:r>
              <a:rPr lang="ru-RU" sz="1400" dirty="0">
                <a:solidFill>
                  <a:srgbClr val="000000"/>
                </a:solidFill>
              </a:rPr>
              <a:t> подрядчики, занятые фортификационными сооружениями и общественными работами. Типичный предприниматель средневековья, как правило, клирик, был «человеком, отвечающим </a:t>
            </a:r>
          </a:p>
          <a:p>
            <a:r>
              <a:rPr lang="ru-RU" sz="1400" dirty="0">
                <a:solidFill>
                  <a:srgbClr val="000000"/>
                </a:solidFill>
              </a:rPr>
              <a:t>за крупные строительные работы: замки и укреп-</a:t>
            </a:r>
            <a:r>
              <a:rPr lang="ru-RU" sz="1400" dirty="0" err="1">
                <a:solidFill>
                  <a:srgbClr val="000000"/>
                </a:solidFill>
              </a:rPr>
              <a:t>ления</a:t>
            </a:r>
            <a:r>
              <a:rPr lang="ru-RU" sz="1400" dirty="0">
                <a:solidFill>
                  <a:srgbClr val="000000"/>
                </a:solidFill>
              </a:rPr>
              <a:t>, общественные здания, монастыри и соборы»</a:t>
            </a:r>
            <a:r>
              <a:rPr lang="ru-RU" sz="1400" baseline="30000" dirty="0">
                <a:solidFill>
                  <a:srgbClr val="000000"/>
                </a:solidFill>
              </a:rPr>
              <a:t>1</a:t>
            </a:r>
            <a:r>
              <a:rPr lang="ru-RU" sz="14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9" name="Picture 7" descr="http://upload.wikimedia.org/wikipedia/commons/thumb/8/86/Savary_-_Dictionnaire_Universel_de_Commerce_%28Titelblatt%29.jpg/150px-Savary_-_Dictionnaire_Universel_de_Commerce_%28Titelblatt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182" y="1212727"/>
            <a:ext cx="1193869" cy="201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666704" y="3645024"/>
            <a:ext cx="4235816" cy="2462213"/>
          </a:xfrm>
          <a:prstGeom prst="rect">
            <a:avLst/>
          </a:prstGeom>
          <a:solidFill>
            <a:schemeClr val="bg1"/>
          </a:solidFill>
        </p:spPr>
        <p:txBody>
          <a:bodyPr wrap="square" rIns="0" anchor="t">
            <a:spAutoFit/>
          </a:bodyPr>
          <a:lstStyle/>
          <a:p>
            <a:pPr marL="625475"/>
            <a:r>
              <a:rPr lang="ru-RU" sz="1400" dirty="0">
                <a:solidFill>
                  <a:srgbClr val="000000"/>
                </a:solidFill>
              </a:rPr>
              <a:t>Благодаря Р. </a:t>
            </a:r>
            <a:r>
              <a:rPr lang="ru-RU" sz="1400" dirty="0" err="1">
                <a:solidFill>
                  <a:srgbClr val="000000"/>
                </a:solidFill>
              </a:rPr>
              <a:t>Кантильону</a:t>
            </a:r>
            <a:r>
              <a:rPr lang="ru-RU" sz="1400" dirty="0">
                <a:solidFill>
                  <a:srgbClr val="000000"/>
                </a:solidFill>
              </a:rPr>
              <a:t>, впервые эта фигура выходит на сцену экономической теории в 1755 г. Но, считая спецификой предпринимателя такое общее условие как действие в ситуации </a:t>
            </a:r>
            <a:r>
              <a:rPr lang="ru-RU" sz="1400" dirty="0" err="1">
                <a:solidFill>
                  <a:srgbClr val="000000"/>
                </a:solidFill>
              </a:rPr>
              <a:t>неопределен</a:t>
            </a:r>
            <a:r>
              <a:rPr lang="ru-RU" sz="1400" dirty="0">
                <a:solidFill>
                  <a:srgbClr val="000000"/>
                </a:solidFill>
              </a:rPr>
              <a:t>-</a:t>
            </a:r>
          </a:p>
          <a:p>
            <a:r>
              <a:rPr lang="ru-RU" sz="1400" dirty="0" err="1">
                <a:solidFill>
                  <a:srgbClr val="000000"/>
                </a:solidFill>
              </a:rPr>
              <a:t>ности</a:t>
            </a:r>
            <a:r>
              <a:rPr lang="ru-RU" sz="1400" dirty="0">
                <a:solidFill>
                  <a:srgbClr val="000000"/>
                </a:solidFill>
              </a:rPr>
              <a:t>, он не отделяет предпринимателя от других позиций, а расширительно толкует это понятие и распространяет его объем практически на всех экономических агентов своего времени. С точки зрения </a:t>
            </a:r>
            <a:r>
              <a:rPr lang="ru-RU" sz="1400" dirty="0" err="1">
                <a:solidFill>
                  <a:srgbClr val="000000"/>
                </a:solidFill>
              </a:rPr>
              <a:t>Кантильона</a:t>
            </a:r>
            <a:r>
              <a:rPr lang="ru-RU" sz="1400" dirty="0">
                <a:solidFill>
                  <a:srgbClr val="000000"/>
                </a:solidFill>
              </a:rPr>
              <a:t>, и владелец мануфактуры, и землевладелец, и рабочий – предприниматели.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5786" y="3560001"/>
            <a:ext cx="2268000" cy="2246769"/>
          </a:xfrm>
          <a:prstGeom prst="rect">
            <a:avLst/>
          </a:prstGeom>
          <a:solidFill>
            <a:schemeClr val="bg1"/>
          </a:solidFill>
        </p:spPr>
        <p:txBody>
          <a:bodyPr wrap="square" rIns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dirty="0">
                <a:solidFill>
                  <a:srgbClr val="000000"/>
                </a:solidFill>
              </a:rPr>
              <a:t>В течение практически всего </a:t>
            </a:r>
            <a:r>
              <a:rPr lang="en-US" sz="1400" dirty="0">
                <a:solidFill>
                  <a:srgbClr val="000000"/>
                </a:solidFill>
              </a:rPr>
              <a:t>XIX </a:t>
            </a:r>
            <a:r>
              <a:rPr lang="ru-RU" sz="1400" dirty="0">
                <a:solidFill>
                  <a:srgbClr val="000000"/>
                </a:solidFill>
              </a:rPr>
              <a:t>в. экономисты, по мнению Й. </a:t>
            </a:r>
            <a:r>
              <a:rPr lang="ru-RU" sz="1400" dirty="0" err="1">
                <a:solidFill>
                  <a:srgbClr val="000000"/>
                </a:solidFill>
              </a:rPr>
              <a:t>Шумпетера</a:t>
            </a:r>
            <a:r>
              <a:rPr lang="ru-RU" sz="1400" dirty="0">
                <a:solidFill>
                  <a:srgbClr val="000000"/>
                </a:solidFill>
              </a:rPr>
              <a:t>, в своем подавляющем большинстве продолжали отождествлять предпринимателя и капиталиста в том же контексте, как это делали А. Смит и Д. </a:t>
            </a:r>
            <a:r>
              <a:rPr lang="ru-RU" sz="1400" dirty="0" err="1">
                <a:solidFill>
                  <a:srgbClr val="000000"/>
                </a:solidFill>
              </a:rPr>
              <a:t>Рикардо</a:t>
            </a:r>
            <a:r>
              <a:rPr lang="ru-RU" sz="14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0751" y="698808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800" dirty="0"/>
              <a:t>.</a:t>
            </a:r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707" y="3691227"/>
            <a:ext cx="792088" cy="1022049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" t="4640" r="4628" b="3071"/>
          <a:stretch/>
        </p:blipFill>
        <p:spPr bwMode="auto">
          <a:xfrm>
            <a:off x="6941775" y="3699707"/>
            <a:ext cx="2130259" cy="1752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8"/>
          <p:cNvSpPr/>
          <p:nvPr/>
        </p:nvSpPr>
        <p:spPr>
          <a:xfrm>
            <a:off x="6880218" y="5510639"/>
            <a:ext cx="2191817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200" dirty="0">
                <a:solidFill>
                  <a:srgbClr val="000000"/>
                </a:solidFill>
              </a:rPr>
              <a:t>«</a:t>
            </a:r>
            <a:r>
              <a:rPr lang="en-US" sz="1200" dirty="0">
                <a:solidFill>
                  <a:srgbClr val="000000"/>
                </a:solidFill>
              </a:rPr>
              <a:t>Essay on the Nature of Trade in General</a:t>
            </a:r>
            <a:r>
              <a:rPr lang="ru-RU" sz="1200" dirty="0">
                <a:solidFill>
                  <a:srgbClr val="000000"/>
                </a:solidFill>
              </a:rPr>
              <a:t>», 1755 г.</a:t>
            </a:r>
          </a:p>
          <a:p>
            <a:pPr algn="ctr"/>
            <a:r>
              <a:rPr lang="ru-RU" sz="1100" dirty="0">
                <a:solidFill>
                  <a:srgbClr val="000000"/>
                </a:solidFill>
              </a:rPr>
              <a:t>(опубликовано посмертно)</a:t>
            </a:r>
          </a:p>
        </p:txBody>
      </p:sp>
    </p:spTree>
    <p:extLst>
      <p:ext uri="{BB962C8B-B14F-4D97-AF65-F5344CB8AC3E}">
        <p14:creationId xmlns:p14="http://schemas.microsoft.com/office/powerpoint/2010/main" val="77886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0"/>
            <a:ext cx="8570065" cy="1143000"/>
          </a:xfrm>
        </p:spPr>
        <p:txBody>
          <a:bodyPr>
            <a:noAutofit/>
          </a:bodyPr>
          <a:lstStyle/>
          <a:p>
            <a:r>
              <a:rPr lang="ru-RU" sz="1900" dirty="0" smtClean="0"/>
              <a:t>Развитие представлений о роли предпринимателя: Милль:  несение «бремени </a:t>
            </a:r>
            <a:r>
              <a:rPr lang="ru-RU" sz="1900" dirty="0"/>
              <a:t>риска наряду с </a:t>
            </a:r>
            <a:r>
              <a:rPr lang="ru-RU" sz="1900" dirty="0" smtClean="0"/>
              <a:t>управлением», </a:t>
            </a:r>
            <a:r>
              <a:rPr lang="ru-RU" sz="1900" dirty="0" err="1" smtClean="0"/>
              <a:t>Сэй</a:t>
            </a:r>
            <a:r>
              <a:rPr lang="ru-RU" sz="1900" dirty="0" smtClean="0"/>
              <a:t>: «комбинирование факторов производства </a:t>
            </a:r>
            <a:r>
              <a:rPr lang="ru-RU" sz="1900" dirty="0"/>
              <a:t>в производственный «организм</a:t>
            </a:r>
            <a:r>
              <a:rPr lang="ru-RU" sz="1900" dirty="0" smtClean="0"/>
              <a:t>»</a:t>
            </a:r>
            <a:endParaRPr lang="ru-RU" sz="19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96752"/>
            <a:ext cx="2952328" cy="5161206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3836" y="1226325"/>
            <a:ext cx="2880320" cy="5131633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46945" y="1196752"/>
            <a:ext cx="2880320" cy="5161206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179512" y="2060848"/>
            <a:ext cx="960597" cy="600164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Джон Стюарт Милль</a:t>
            </a:r>
          </a:p>
          <a:p>
            <a:pPr algn="ctr"/>
            <a:r>
              <a:rPr lang="uk-UA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1806-1873</a:t>
            </a: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67" y="1196752"/>
            <a:ext cx="711141" cy="903036"/>
          </a:xfrm>
          <a:prstGeom prst="rect">
            <a:avLst/>
          </a:prstGeom>
        </p:spPr>
      </p:pic>
      <p:pic>
        <p:nvPicPr>
          <p:cNvPr id="10" name="Picture 2" descr="Jean-Baptiste Say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81" y="1230482"/>
            <a:ext cx="639133" cy="87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79577" y="2062651"/>
            <a:ext cx="93494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Жан-Батист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Сэй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1767-1832</a:t>
            </a:r>
          </a:p>
        </p:txBody>
      </p:sp>
      <p:sp>
        <p:nvSpPr>
          <p:cNvPr id="12" name="Rectangle 2"/>
          <p:cNvSpPr/>
          <p:nvPr/>
        </p:nvSpPr>
        <p:spPr>
          <a:xfrm>
            <a:off x="6155601" y="2139599"/>
            <a:ext cx="936679" cy="64633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Джон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Бейтс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Кларк</a:t>
            </a:r>
          </a:p>
          <a:p>
            <a:pPr algn="ctr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1847-1938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1228611"/>
            <a:ext cx="720068" cy="94435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043608" y="1142321"/>
            <a:ext cx="2391904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Для передачи смысла французского термина он использовал термин «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undertaker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 или «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устрои-тель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», хотя наиболее распространенным в этот период и позже для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3508" y="2636912"/>
            <a:ext cx="3000065" cy="3647152"/>
          </a:xfrm>
          <a:prstGeom prst="rect">
            <a:avLst/>
          </a:prstGeom>
          <a:noFill/>
        </p:spPr>
        <p:txBody>
          <a:bodyPr wrap="square" rIns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обозначения функции предпринимательской деятельности оставался термин «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adventurer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  -  авантюрист. </a:t>
            </a:r>
          </a:p>
          <a:p>
            <a:pPr>
              <a:spcAft>
                <a:spcPts val="1200"/>
              </a:spcAft>
            </a:pP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Дж.Ст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Милль,  анализируя предпринимательскую функцию, перешел от "надзора" к "контролю" и даже к "управлению", которое часто, естественно, требовало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неза-урядного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"мастерства". Именно это не позволяло использовать уже имеющееся в наличии слово "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менед-жер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". Кстати, по всей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видимос-ти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именно Милль предположил, что суть предпринимательской функции состоит в несении «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бре-мени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риска наряду с управлением»</a:t>
            </a:r>
            <a:r>
              <a:rPr lang="ru-RU" sz="13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303112" y="1392086"/>
            <a:ext cx="2691215" cy="4770537"/>
          </a:xfrm>
          <a:prstGeom prst="rect">
            <a:avLst/>
          </a:prstGeom>
          <a:noFill/>
        </p:spPr>
        <p:txBody>
          <a:bodyPr wrap="square" rIns="0" anchor="t">
            <a:spAutoFit/>
          </a:bodyPr>
          <a:lstStyle/>
          <a:p>
            <a:pPr marL="717550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 мнению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Й.Шумпетера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единственный, кто выбивается из общего ряда - это Жан Батист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Сэй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который,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"...следуя французской традиции, был первым, кто закрепил за предпринимателем как таковым в отличие от капиталиста определенное положение в схеме экономического процесса...". Он также впервые выдвинул гипотезу, что функции предпринимателя заключаются в комбинировании факторов производства в производственный "организм".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167728" y="1312019"/>
            <a:ext cx="2936199" cy="2693045"/>
          </a:xfrm>
          <a:prstGeom prst="rect">
            <a:avLst/>
          </a:prstGeom>
          <a:noFill/>
        </p:spPr>
        <p:txBody>
          <a:bodyPr wrap="square" rIns="0" anchor="t">
            <a:spAutoFit/>
          </a:bodyPr>
          <a:lstStyle/>
          <a:p>
            <a:pPr marL="809625"/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Сэй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«не смог понять, что выражение "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комбини-рование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" факторов в приложении к действу-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ющему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предприятию означает больше, чем рутинное руководство, </a:t>
            </a:r>
          </a:p>
          <a:p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что задача комбинирования фак-торов становится особой функцией только тогда, когда она относится </a:t>
            </a:r>
          </a:p>
          <a:p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 к повседневному руководству действующим пред-приятием, а к организации нового...»</a:t>
            </a:r>
            <a:r>
              <a:rPr lang="ru-RU" sz="13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140043" y="3888338"/>
            <a:ext cx="2968462" cy="2492990"/>
          </a:xfrm>
          <a:prstGeom prst="rect">
            <a:avLst/>
          </a:prstGeom>
          <a:noFill/>
        </p:spPr>
        <p:txBody>
          <a:bodyPr wrap="square" rIns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Спустя почти 100 лет возникает гипотеза, что главное - это доход, который предприниматель получит за внедрение того или иного усовершенствования. Эту точку зрения, по мнению Й.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Шумпетера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впервые высказал Кларк, связав прибыль предпринимателя с ус-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пешным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внедрением в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экономи-ческий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процесс технологических, коммерческих и организационных инноваций. </a:t>
            </a:r>
          </a:p>
        </p:txBody>
      </p:sp>
    </p:spTree>
    <p:extLst>
      <p:ext uri="{BB962C8B-B14F-4D97-AF65-F5344CB8AC3E}">
        <p14:creationId xmlns:p14="http://schemas.microsoft.com/office/powerpoint/2010/main" val="332068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79296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Й. </a:t>
            </a:r>
            <a:r>
              <a:rPr lang="ru-RU" sz="2400" dirty="0" err="1" smtClean="0"/>
              <a:t>Шумпетер</a:t>
            </a:r>
            <a:r>
              <a:rPr lang="ru-RU" sz="2400" dirty="0" smtClean="0"/>
              <a:t>: предпринимательство есть созидательное разрушение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60418" name="Picture 2" descr="http://i64.beon.ru/14/8/1410814/80/86063180/supermanstandin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836712"/>
            <a:ext cx="1368152" cy="1672565"/>
          </a:xfrm>
          <a:prstGeom prst="rect">
            <a:avLst/>
          </a:prstGeom>
          <a:noFill/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95536" y="4766088"/>
            <a:ext cx="3672408" cy="136815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lvl="1">
              <a:spcAft>
                <a:spcPts val="300"/>
              </a:spcAft>
            </a:pPr>
            <a:r>
              <a:rPr lang="ru-RU" sz="1400" b="1" dirty="0" smtClean="0"/>
              <a:t>Миссия предпринимателя – созидательное разрушение, создание новых конфигураций факторов производства, новых комбинаций и инноваций. Предприниматель – движущая сила изменений и развития.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11960" y="4766088"/>
            <a:ext cx="4752528" cy="1384995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r>
              <a:rPr lang="ru-RU" sz="1400" dirty="0" smtClean="0"/>
              <a:t>«Под предприятием мы понимаем осуществление новых комбинаций, а также то, в чем эти комбинации воплощаются: заводы и т.п. Предпринимателями же мы называем хозяйственных субъектов, функцией которых является… осуществление новых комбинаций и которые выступают как их активный элемент»</a:t>
            </a:r>
            <a:r>
              <a:rPr lang="ru-RU" sz="1400" baseline="30000" dirty="0" smtClean="0"/>
              <a:t>1</a:t>
            </a:r>
            <a:r>
              <a:rPr lang="ru-RU" sz="1400" dirty="0" smtClean="0"/>
              <a:t>.</a:t>
            </a:r>
          </a:p>
        </p:txBody>
      </p:sp>
      <p:sp>
        <p:nvSpPr>
          <p:cNvPr id="19" name="Овал 18"/>
          <p:cNvSpPr/>
          <p:nvPr/>
        </p:nvSpPr>
        <p:spPr>
          <a:xfrm>
            <a:off x="6516216" y="3949437"/>
            <a:ext cx="2520280" cy="432048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400" dirty="0"/>
          </a:p>
        </p:txBody>
      </p:sp>
      <p:pic>
        <p:nvPicPr>
          <p:cNvPr id="60422" name="Picture 6" descr="http://www.lechaim.ru/ARHIV/122/resp13.files/image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2725301"/>
            <a:ext cx="898029" cy="1543639"/>
          </a:xfrm>
          <a:prstGeom prst="rect">
            <a:avLst/>
          </a:prstGeom>
          <a:noFill/>
        </p:spPr>
      </p:pic>
      <p:pic>
        <p:nvPicPr>
          <p:cNvPr id="60420" name="Picture 4" descr="http://www.artsides.ru/big/item_26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2797309"/>
            <a:ext cx="664922" cy="1368152"/>
          </a:xfrm>
          <a:prstGeom prst="rect">
            <a:avLst/>
          </a:prstGeom>
          <a:noFill/>
        </p:spPr>
      </p:pic>
      <p:sp>
        <p:nvSpPr>
          <p:cNvPr id="20" name="Двойная стрелка влево/вправо 19"/>
          <p:cNvSpPr/>
          <p:nvPr/>
        </p:nvSpPr>
        <p:spPr>
          <a:xfrm>
            <a:off x="7452320" y="3301365"/>
            <a:ext cx="648072" cy="360040"/>
          </a:xfrm>
          <a:prstGeom prst="left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400" dirty="0"/>
          </a:p>
        </p:txBody>
      </p:sp>
      <p:cxnSp>
        <p:nvCxnSpPr>
          <p:cNvPr id="22" name="Скругленная соединительная линия 21"/>
          <p:cNvCxnSpPr/>
          <p:nvPr/>
        </p:nvCxnSpPr>
        <p:spPr>
          <a:xfrm rot="5400000">
            <a:off x="7560332" y="2617289"/>
            <a:ext cx="864096" cy="21602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622976" y="6565612"/>
            <a:ext cx="3300952" cy="292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anchor="b">
            <a:spAutoFit/>
          </a:bodyPr>
          <a:lstStyle/>
          <a:p>
            <a:r>
              <a:rPr lang="ru-RU" sz="800" baseline="30000" dirty="0" smtClean="0"/>
              <a:t>1</a:t>
            </a:r>
            <a:r>
              <a:rPr lang="ru-RU" sz="800" dirty="0" smtClean="0"/>
              <a:t> </a:t>
            </a:r>
            <a:r>
              <a:rPr lang="ru-RU" sz="800" dirty="0"/>
              <a:t>Й. </a:t>
            </a:r>
            <a:r>
              <a:rPr lang="ru-RU" sz="800" dirty="0" err="1"/>
              <a:t>Шумпетер</a:t>
            </a:r>
            <a:r>
              <a:rPr lang="ru-RU" sz="800" dirty="0"/>
              <a:t>. Капитализм, социализм и демократия. 1942.</a:t>
            </a:r>
          </a:p>
          <a:p>
            <a:r>
              <a:rPr lang="ru-RU" sz="800" baseline="30000" dirty="0" smtClean="0"/>
              <a:t>2 </a:t>
            </a:r>
            <a:r>
              <a:rPr lang="ru-RU" sz="800" dirty="0"/>
              <a:t>Й. Шумпетер. </a:t>
            </a:r>
            <a:r>
              <a:rPr lang="ru-RU" sz="800" dirty="0" smtClean="0"/>
              <a:t>Теория </a:t>
            </a:r>
            <a:r>
              <a:rPr lang="ru-RU" sz="800" dirty="0"/>
              <a:t>экономического </a:t>
            </a:r>
            <a:r>
              <a:rPr lang="ru-RU" sz="800" dirty="0" smtClean="0"/>
              <a:t>развития. 1912.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95536" y="1268760"/>
            <a:ext cx="6120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Вслед за </a:t>
            </a:r>
            <a:r>
              <a:rPr lang="ru-RU" sz="1400" dirty="0" smtClean="0"/>
              <a:t>К. Марксом</a:t>
            </a:r>
            <a:r>
              <a:rPr lang="ru-RU" sz="1400" dirty="0"/>
              <a:t>, рассматривавшим исторический процесс как арену взаимодействия капиталиста и рабочего, Шумпетер вводит в эту пьесу еще одного </a:t>
            </a:r>
            <a:r>
              <a:rPr lang="ru-RU" sz="1400" dirty="0" smtClean="0"/>
              <a:t>актера - предпринимателя. При этом это такой персонаж, из-за которого надо переписывать всю пьесу.</a:t>
            </a:r>
            <a:endParaRPr lang="ru-RU" sz="1400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95536" y="2276872"/>
            <a:ext cx="5976664" cy="224676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 smtClean="0"/>
              <a:t>«…капиталистическая экономика… </a:t>
            </a:r>
            <a:r>
              <a:rPr lang="ru-RU" sz="1400" dirty="0"/>
              <a:t>не является и не может быть стационарной, и растет она вовсе не устойчивыми темпами. Она непрерывно </a:t>
            </a:r>
            <a:r>
              <a:rPr lang="ru-RU" sz="1400" dirty="0" smtClean="0"/>
              <a:t>революционизируется </a:t>
            </a:r>
            <a:r>
              <a:rPr lang="ru-RU" sz="1400" dirty="0"/>
              <a:t>изнутри благодаря новому </a:t>
            </a:r>
            <a:r>
              <a:rPr lang="ru-RU" sz="1400" dirty="0" smtClean="0"/>
              <a:t>предпринимательству</a:t>
            </a:r>
            <a:r>
              <a:rPr lang="ru-RU" sz="1400" dirty="0"/>
              <a:t>, т.е. благодаря внедрению в существующую на каждый данный момент времени промышленную структуру новых товаров, новых методов производства или новых коммерческих возможностей. Любые существующие структуры, как и все условия функционирования бизнеса, находятся в непрерывном процессе изменения. Любая сложившаяся ситуация подрывается, прежде чем проходит время, достаточное, чтобы она исчерпала </a:t>
            </a:r>
            <a:r>
              <a:rPr lang="ru-RU" sz="1400" dirty="0" smtClean="0"/>
              <a:t>себя»</a:t>
            </a:r>
            <a:r>
              <a:rPr lang="ru-RU" sz="1400" baseline="30000" dirty="0" smtClean="0"/>
              <a:t>1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7957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310647" y="4757793"/>
            <a:ext cx="3973321" cy="1600438"/>
          </a:xfrm>
          <a:prstGeom prst="rect">
            <a:avLst/>
          </a:prstGeom>
          <a:solidFill>
            <a:schemeClr val="bg1"/>
          </a:solidFill>
        </p:spPr>
        <p:txBody>
          <a:bodyPr wrap="square" rIns="0">
            <a:spAutoFit/>
          </a:bodyPr>
          <a:lstStyle/>
          <a:p>
            <a:r>
              <a:rPr lang="ru-RU" sz="1400" dirty="0" smtClean="0"/>
              <a:t>Предпринимательская </a:t>
            </a:r>
            <a:r>
              <a:rPr lang="ru-RU" sz="1400" dirty="0"/>
              <a:t>прибыль возникает не за счет обмена того, что он ценит меньше, на то, что он ценит </a:t>
            </a:r>
            <a:r>
              <a:rPr lang="ru-RU" sz="1400" dirty="0" smtClean="0"/>
              <a:t>больше, а за </a:t>
            </a:r>
            <a:r>
              <a:rPr lang="ru-RU" sz="1400" dirty="0"/>
              <a:t>счет </a:t>
            </a:r>
            <a:r>
              <a:rPr lang="ru-RU" sz="1400" dirty="0" smtClean="0"/>
              <a:t>создания </a:t>
            </a:r>
            <a:r>
              <a:rPr lang="ru-RU" sz="1400" dirty="0"/>
              <a:t>самой деятельностной ситуации, предполагающей </a:t>
            </a:r>
            <a:r>
              <a:rPr lang="ru-RU" sz="1400" dirty="0" smtClean="0"/>
              <a:t>РТ, </a:t>
            </a:r>
            <a:r>
              <a:rPr lang="ru-RU" sz="1400" dirty="0"/>
              <a:t>интересов и </a:t>
            </a:r>
            <a:r>
              <a:rPr lang="ru-RU" sz="1400" dirty="0" smtClean="0"/>
              <a:t>знаний, влекущее за собой необходимость </a:t>
            </a:r>
            <a:r>
              <a:rPr lang="ru-RU" sz="1400" dirty="0"/>
              <a:t>новой координации и кооперации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79296" cy="1143000"/>
          </a:xfrm>
        </p:spPr>
        <p:txBody>
          <a:bodyPr anchor="ctr">
            <a:noAutofit/>
          </a:bodyPr>
          <a:lstStyle/>
          <a:p>
            <a:r>
              <a:rPr lang="ru-RU" sz="2400" dirty="0" smtClean="0"/>
              <a:t>Предпринимательская прибыль есть плата за правильный прогноз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16" name="Прямоугольник 24"/>
          <p:cNvSpPr>
            <a:spLocks noChangeArrowheads="1"/>
          </p:cNvSpPr>
          <p:nvPr/>
        </p:nvSpPr>
        <p:spPr bwMode="auto">
          <a:xfrm>
            <a:off x="622976" y="6565612"/>
            <a:ext cx="4381072" cy="292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anchor="b">
            <a:spAutoFit/>
          </a:bodyPr>
          <a:lstStyle/>
          <a:p>
            <a:r>
              <a:rPr lang="ru-RU" sz="800" baseline="30000" dirty="0"/>
              <a:t>1</a:t>
            </a:r>
            <a:r>
              <a:rPr lang="ru-RU" sz="800" dirty="0"/>
              <a:t> Людвиг фон </a:t>
            </a:r>
            <a:r>
              <a:rPr lang="ru-RU" sz="800" dirty="0" err="1"/>
              <a:t>Мизес</a:t>
            </a:r>
            <a:r>
              <a:rPr lang="ru-RU" sz="800" dirty="0"/>
              <a:t>. Человеческая деятельность</a:t>
            </a:r>
          </a:p>
          <a:p>
            <a:r>
              <a:rPr lang="ru-RU" sz="800" baseline="30000" dirty="0" smtClean="0"/>
              <a:t>2</a:t>
            </a:r>
            <a:r>
              <a:rPr lang="ru-RU" sz="800" dirty="0" smtClean="0"/>
              <a:t> </a:t>
            </a:r>
            <a:r>
              <a:rPr lang="ru-RU" sz="800" dirty="0" err="1"/>
              <a:t>Хесус</a:t>
            </a:r>
            <a:r>
              <a:rPr lang="ru-RU" sz="800" dirty="0"/>
              <a:t> </a:t>
            </a:r>
            <a:r>
              <a:rPr lang="ru-RU" sz="800" dirty="0" err="1"/>
              <a:t>Уэрта</a:t>
            </a:r>
            <a:r>
              <a:rPr lang="ru-RU" sz="800" dirty="0"/>
              <a:t> де </a:t>
            </a:r>
            <a:r>
              <a:rPr lang="ru-RU" sz="800" dirty="0" err="1"/>
              <a:t>Сото</a:t>
            </a:r>
            <a:r>
              <a:rPr lang="ru-RU" sz="800" dirty="0"/>
              <a:t>. Социализм, экономический расчет и предпринимательская </a:t>
            </a:r>
            <a:r>
              <a:rPr lang="ru-RU" sz="800" dirty="0" smtClean="0"/>
              <a:t>функция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10648" y="3501008"/>
            <a:ext cx="8725850" cy="1169551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r>
              <a:rPr lang="ru-RU" sz="1400" dirty="0" smtClean="0"/>
              <a:t>Важным </a:t>
            </a:r>
            <a:r>
              <a:rPr lang="ru-RU" sz="1400" dirty="0"/>
              <a:t>моментом </a:t>
            </a:r>
            <a:r>
              <a:rPr lang="ru-RU" sz="1400" dirty="0" smtClean="0"/>
              <a:t>предпринимательского знания являются </a:t>
            </a:r>
            <a:r>
              <a:rPr lang="ru-RU" sz="1400" dirty="0"/>
              <a:t>цены. </a:t>
            </a:r>
            <a:r>
              <a:rPr lang="ru-RU" sz="1400" dirty="0" smtClean="0"/>
              <a:t>Де </a:t>
            </a:r>
            <a:r>
              <a:rPr lang="ru-RU" sz="1400" dirty="0" err="1" smtClean="0"/>
              <a:t>Сото</a:t>
            </a:r>
            <a:r>
              <a:rPr lang="ru-RU" sz="1400" dirty="0" smtClean="0"/>
              <a:t>: «Люди </a:t>
            </a:r>
            <a:r>
              <a:rPr lang="ru-RU" sz="1400" dirty="0"/>
              <a:t>действуют, создавая </a:t>
            </a:r>
            <a:r>
              <a:rPr lang="ru-RU" sz="1400" dirty="0" smtClean="0"/>
              <a:t>цены… Для </a:t>
            </a:r>
            <a:r>
              <a:rPr lang="ru-RU" sz="1400" dirty="0"/>
              <a:t>современной производственной </a:t>
            </a:r>
            <a:r>
              <a:rPr lang="ru-RU" sz="1400" dirty="0" smtClean="0"/>
              <a:t>структуры, </a:t>
            </a:r>
            <a:r>
              <a:rPr lang="ru-RU" sz="1400" dirty="0"/>
              <a:t>состоящей из необыкновенно разветвленной сети различных производственных этапов, которые </a:t>
            </a:r>
            <a:r>
              <a:rPr lang="ru-RU" sz="1400" dirty="0" smtClean="0"/>
              <a:t>переплетены др. </a:t>
            </a:r>
            <a:r>
              <a:rPr lang="ru-RU" sz="1400" dirty="0"/>
              <a:t>с </a:t>
            </a:r>
            <a:r>
              <a:rPr lang="ru-RU" sz="1400" dirty="0" smtClean="0"/>
              <a:t>др. </a:t>
            </a:r>
            <a:r>
              <a:rPr lang="ru-RU" sz="1400" dirty="0"/>
              <a:t>сложным образом и требуют разного </a:t>
            </a:r>
            <a:r>
              <a:rPr lang="ru-RU" sz="1400" dirty="0" smtClean="0"/>
              <a:t>времени... решения </a:t>
            </a:r>
            <a:r>
              <a:rPr lang="ru-RU" sz="1400" dirty="0"/>
              <a:t>в этой области требуют информации, содержащийся в рыночных ценах, выраженные в денежной форме</a:t>
            </a:r>
            <a:r>
              <a:rPr lang="ru-RU" sz="1400" dirty="0" smtClean="0"/>
              <a:t>...»</a:t>
            </a:r>
            <a:r>
              <a:rPr lang="ru-RU" sz="1400" baseline="30000" dirty="0" smtClean="0"/>
              <a:t>2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427984" y="4757793"/>
            <a:ext cx="4621391" cy="160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Ins="0">
            <a:spAutoFit/>
          </a:bodyPr>
          <a:lstStyle/>
          <a:p>
            <a:r>
              <a:rPr lang="ru-RU" sz="1400" dirty="0" smtClean="0"/>
              <a:t>Предприниматель в условиях «временности» Д создает цены факторов производства, </a:t>
            </a:r>
            <a:r>
              <a:rPr lang="ru-RU" sz="1400" dirty="0"/>
              <a:t>задействованных при </a:t>
            </a:r>
            <a:r>
              <a:rPr lang="ru-RU" sz="1400" dirty="0" smtClean="0"/>
              <a:t>реализации проекта. А значит, он впервые </a:t>
            </a:r>
            <a:r>
              <a:rPr lang="ru-RU" sz="1400" dirty="0"/>
              <a:t>создает рамки для оценки издержек и масштаба потенциальной </a:t>
            </a:r>
            <a:r>
              <a:rPr lang="ru-RU" sz="1400" dirty="0" smtClean="0"/>
              <a:t>прибыли и требования к системе деятельностей</a:t>
            </a:r>
            <a:r>
              <a:rPr lang="ru-RU" sz="1400" dirty="0"/>
              <a:t>, которая будет реализовывать предпринимательский </a:t>
            </a:r>
            <a:r>
              <a:rPr lang="ru-RU" sz="1400" dirty="0" smtClean="0"/>
              <a:t>проект.</a:t>
            </a:r>
            <a:endParaRPr lang="ru-RU" sz="1400" dirty="0"/>
          </a:p>
        </p:txBody>
      </p:sp>
      <p:pic>
        <p:nvPicPr>
          <p:cNvPr id="17" name="Picture 4" descr="C:\Documents and Settings\anikolaenko\Рабочий стол\250px-Ludwig_von_Mises.jpg"/>
          <p:cNvPicPr>
            <a:picLocks noChangeAspect="1" noChangeArrowheads="1"/>
          </p:cNvPicPr>
          <p:nvPr/>
        </p:nvPicPr>
        <p:blipFill>
          <a:blip r:embed="rId2" cstate="print"/>
          <a:srcRect l="20660" r="28336" b="41378"/>
          <a:stretch>
            <a:fillRect/>
          </a:stretch>
        </p:blipFill>
        <p:spPr bwMode="auto">
          <a:xfrm>
            <a:off x="468835" y="1340768"/>
            <a:ext cx="792000" cy="1242171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23528" y="2521154"/>
            <a:ext cx="1082614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1200" dirty="0" smtClean="0"/>
              <a:t>Л. фон Мизес</a:t>
            </a:r>
          </a:p>
          <a:p>
            <a:pPr algn="ctr"/>
            <a:r>
              <a:rPr lang="ru-RU" sz="1200" dirty="0" smtClean="0"/>
              <a:t>1881-1973</a:t>
            </a:r>
            <a:endParaRPr lang="ru-RU" sz="1200" dirty="0"/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1478150" y="1340767"/>
            <a:ext cx="2373770" cy="20162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36000" tIns="45720" rIns="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200"/>
              </a:spcAft>
            </a:pPr>
            <a:r>
              <a:rPr lang="ru-RU" sz="1400" b="1" dirty="0" smtClean="0">
                <a:ea typeface="Times New Roman" panose="02020603050405020304" pitchFamily="18" charset="0"/>
              </a:rPr>
              <a:t>«</a:t>
            </a:r>
            <a:r>
              <a:rPr lang="ru-RU" sz="1400" dirty="0" smtClean="0"/>
              <a:t>Предприниматели – те, кто способны «лучше, чем другие, прогнозировать будущий спрос потребителей»</a:t>
            </a:r>
            <a:r>
              <a:rPr lang="ru-RU" sz="1400" baseline="30000" dirty="0" smtClean="0"/>
              <a:t>1</a:t>
            </a:r>
            <a:r>
              <a:rPr lang="ru-RU" sz="14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ru-RU" sz="1400" dirty="0" smtClean="0"/>
              <a:t>Предпринимательская прибыль есть плата за правильный прогноз.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309010" y="1340767"/>
            <a:ext cx="3511462" cy="2031325"/>
          </a:xfrm>
          <a:prstGeom prst="rect">
            <a:avLst/>
          </a:prstGeom>
          <a:solidFill>
            <a:schemeClr val="bg1"/>
          </a:solidFill>
        </p:spPr>
        <p:txBody>
          <a:bodyPr wrap="square" rIns="0">
            <a:spAutoFit/>
          </a:bodyPr>
          <a:lstStyle/>
          <a:p>
            <a:r>
              <a:rPr lang="ru-RU" sz="1400" dirty="0" smtClean="0"/>
              <a:t>Важнейшую </a:t>
            </a:r>
            <a:r>
              <a:rPr lang="ru-RU" sz="1400" dirty="0"/>
              <a:t>роль играет экономический расчет как способность либо </a:t>
            </a:r>
            <a:r>
              <a:rPr lang="ru-RU" sz="1400" dirty="0" smtClean="0"/>
              <a:t>«давать </a:t>
            </a:r>
            <a:r>
              <a:rPr lang="ru-RU" sz="1400" dirty="0"/>
              <a:t>оценку ожидаемого исхода будущего действия, либо устанавливать последствия прошлого действия</a:t>
            </a:r>
            <a:r>
              <a:rPr lang="ru-RU" sz="1400" dirty="0" smtClean="0"/>
              <a:t>...»</a:t>
            </a:r>
            <a:r>
              <a:rPr lang="ru-RU" sz="1400" baseline="30000" dirty="0" smtClean="0"/>
              <a:t>2</a:t>
            </a:r>
            <a:r>
              <a:rPr lang="ru-RU" sz="1400" dirty="0" smtClean="0"/>
              <a:t>, </a:t>
            </a:r>
            <a:r>
              <a:rPr lang="ru-RU" sz="1400" dirty="0"/>
              <a:t>выходить в </a:t>
            </a:r>
            <a:r>
              <a:rPr lang="ru-RU" sz="1400" dirty="0" smtClean="0"/>
              <a:t>рефлексию и </a:t>
            </a:r>
            <a:r>
              <a:rPr lang="ru-RU" sz="1400" dirty="0"/>
              <a:t>как следствие обучаться и интегрировать в планирование будущих действий опыт прошлых. </a:t>
            </a:r>
          </a:p>
        </p:txBody>
      </p:sp>
      <p:pic>
        <p:nvPicPr>
          <p:cNvPr id="28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471" y="1340768"/>
            <a:ext cx="1242171" cy="1242171"/>
          </a:xfrm>
          <a:prstGeom prst="rect">
            <a:avLst/>
          </a:prstGeom>
        </p:spPr>
      </p:pic>
      <p:sp>
        <p:nvSpPr>
          <p:cNvPr id="29" name="Rectangle 2"/>
          <p:cNvSpPr/>
          <p:nvPr/>
        </p:nvSpPr>
        <p:spPr>
          <a:xfrm>
            <a:off x="3995936" y="2582939"/>
            <a:ext cx="1224136" cy="646331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err="1"/>
              <a:t>Хесус</a:t>
            </a:r>
            <a:r>
              <a:rPr lang="ru-RU" sz="1200" dirty="0"/>
              <a:t> </a:t>
            </a:r>
            <a:r>
              <a:rPr lang="ru-RU" sz="1200" dirty="0" err="1" smtClean="0"/>
              <a:t>Уэрта</a:t>
            </a:r>
            <a:endParaRPr lang="ru-RU" sz="1200" dirty="0"/>
          </a:p>
          <a:p>
            <a:pPr algn="ctr"/>
            <a:r>
              <a:rPr lang="ru-RU" sz="1200" dirty="0" smtClean="0"/>
              <a:t>де </a:t>
            </a:r>
            <a:r>
              <a:rPr lang="ru-RU" sz="1200" dirty="0" err="1" smtClean="0"/>
              <a:t>Сото</a:t>
            </a:r>
            <a:endParaRPr lang="ru-RU" sz="1200" dirty="0" smtClean="0"/>
          </a:p>
          <a:p>
            <a:pPr algn="ctr"/>
            <a:r>
              <a:rPr lang="ru-RU" sz="1200" dirty="0" smtClean="0"/>
              <a:t>Род.1956 г.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4736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 1"/>
          <p:cNvSpPr txBox="1">
            <a:spLocks/>
          </p:cNvSpPr>
          <p:nvPr/>
        </p:nvSpPr>
        <p:spPr>
          <a:xfrm>
            <a:off x="116437" y="6335568"/>
            <a:ext cx="423115" cy="365760"/>
          </a:xfrm>
          <a:prstGeom prst="rect">
            <a:avLst/>
          </a:prstGeom>
        </p:spPr>
        <p:txBody>
          <a:bodyPr vert="horz" anchor="ctr"/>
          <a:lstStyle>
            <a:defPPr>
              <a:defRPr lang="ru-RU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56406" y="2571744"/>
            <a:ext cx="8555075" cy="186137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ru-RU" sz="2800" b="1" dirty="0" smtClean="0">
                <a:solidFill>
                  <a:schemeClr val="accent1"/>
                </a:solidFill>
              </a:rPr>
              <a:t>Раздел 13. </a:t>
            </a:r>
            <a:r>
              <a:rPr lang="ru-RU" sz="2800" b="1" dirty="0">
                <a:solidFill>
                  <a:schemeClr val="accent1"/>
                </a:solidFill>
              </a:rPr>
              <a:t>Пространство </a:t>
            </a:r>
            <a:r>
              <a:rPr lang="ru-RU" sz="2800" b="1" dirty="0" smtClean="0">
                <a:solidFill>
                  <a:schemeClr val="accent1"/>
                </a:solidFill>
              </a:rPr>
              <a:t>деятельности </a:t>
            </a:r>
            <a:r>
              <a:rPr lang="ru-RU" sz="2800" b="1" dirty="0">
                <a:solidFill>
                  <a:schemeClr val="accent1"/>
                </a:solidFill>
              </a:rPr>
              <a:t>предпринимателя: поддерживающие </a:t>
            </a:r>
            <a:r>
              <a:rPr lang="ru-RU" sz="2800" b="1" dirty="0" smtClean="0">
                <a:solidFill>
                  <a:schemeClr val="accent1"/>
                </a:solidFill>
              </a:rPr>
              <a:t>позиции и институты</a:t>
            </a:r>
            <a:endParaRPr lang="ru-RU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37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1"/>
          <p:cNvSpPr txBox="1">
            <a:spLocks/>
          </p:cNvSpPr>
          <p:nvPr/>
        </p:nvSpPr>
        <p:spPr>
          <a:xfrm>
            <a:off x="116437" y="6335568"/>
            <a:ext cx="423115" cy="365760"/>
          </a:xfrm>
          <a:prstGeom prst="rect">
            <a:avLst/>
          </a:prstGeom>
        </p:spPr>
        <p:txBody>
          <a:bodyPr vert="horz" anchor="ctr"/>
          <a:lstStyle>
            <a:defPPr>
              <a:defRPr lang="ru-RU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607330" cy="1143000"/>
          </a:xfrm>
        </p:spPr>
        <p:txBody>
          <a:bodyPr anchor="ctr">
            <a:noAutofit/>
          </a:bodyPr>
          <a:lstStyle/>
          <a:p>
            <a:r>
              <a:rPr lang="ru-RU" sz="2400" dirty="0" smtClean="0"/>
              <a:t>Предприниматель конструирует проект организации новой технологической СРТ и определяет цену ключевых ресурсов</a:t>
            </a:r>
            <a:endParaRPr lang="ru-RU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358960" y="1395353"/>
            <a:ext cx="4231080" cy="1384995"/>
          </a:xfrm>
          <a:prstGeom prst="rect">
            <a:avLst/>
          </a:prstGeom>
          <a:solidFill>
            <a:schemeClr val="bg1"/>
          </a:solidFill>
        </p:spPr>
        <p:txBody>
          <a:bodyPr wrap="square" r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 smtClean="0"/>
              <a:t>Технологический предприниматель является ключевой позицией в осуществлении процесса технологического разделения труда</a:t>
            </a:r>
            <a:r>
              <a:rPr lang="ru-RU" sz="1400" dirty="0"/>
              <a:t>. </a:t>
            </a:r>
            <a:r>
              <a:rPr lang="ru-RU" sz="1400" dirty="0" smtClean="0"/>
              <a:t>Он конструирует </a:t>
            </a:r>
            <a:r>
              <a:rPr lang="ru-RU" sz="1400" dirty="0"/>
              <a:t>проект организации новой технологической СРТ и пытается его реализовать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5080115" y="1395353"/>
            <a:ext cx="3681303" cy="1384995"/>
          </a:xfrm>
          <a:prstGeom prst="rect">
            <a:avLst/>
          </a:prstGeom>
          <a:solidFill>
            <a:schemeClr val="bg1"/>
          </a:solidFill>
        </p:spPr>
        <p:txBody>
          <a:bodyPr wrap="square" r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/>
              <a:t>Предприниматель осуществляет экономический расчет и определяет цены ключевых ресурсов, необходимых для реализации проекта, при которых новое </a:t>
            </a:r>
            <a:r>
              <a:rPr lang="ru-RU" sz="1400" dirty="0" smtClean="0"/>
              <a:t>разделение труда </a:t>
            </a:r>
            <a:r>
              <a:rPr lang="ru-RU" sz="1400" dirty="0"/>
              <a:t>и его продукты будет экономически эффективны в будущем.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375238" y="6345812"/>
            <a:ext cx="8386180" cy="4571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400" dirty="0"/>
          </a:p>
        </p:txBody>
      </p:sp>
      <p:grpSp>
        <p:nvGrpSpPr>
          <p:cNvPr id="95" name="Группа 191"/>
          <p:cNvGrpSpPr/>
          <p:nvPr/>
        </p:nvGrpSpPr>
        <p:grpSpPr>
          <a:xfrm>
            <a:off x="1409290" y="4745776"/>
            <a:ext cx="6384772" cy="1969853"/>
            <a:chOff x="1318776" y="4596885"/>
            <a:chExt cx="6384772" cy="2068121"/>
          </a:xfrm>
        </p:grpSpPr>
        <p:sp>
          <p:nvSpPr>
            <p:cNvPr id="96" name="Line 24"/>
            <p:cNvSpPr>
              <a:spLocks noChangeShapeType="1"/>
            </p:cNvSpPr>
            <p:nvPr/>
          </p:nvSpPr>
          <p:spPr bwMode="auto">
            <a:xfrm>
              <a:off x="1318776" y="4678323"/>
              <a:ext cx="3181787" cy="5617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cxnSp>
          <p:nvCxnSpPr>
            <p:cNvPr id="97" name="Прямая соединительная линия 90"/>
            <p:cNvCxnSpPr>
              <a:cxnSpLocks noChangeShapeType="1"/>
            </p:cNvCxnSpPr>
            <p:nvPr/>
          </p:nvCxnSpPr>
          <p:spPr bwMode="auto">
            <a:xfrm flipV="1">
              <a:off x="4500563" y="4596885"/>
              <a:ext cx="3202985" cy="6338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</p:cxnSp>
        <p:cxnSp>
          <p:nvCxnSpPr>
            <p:cNvPr id="98" name="Прямая соединительная линия 91"/>
            <p:cNvCxnSpPr>
              <a:cxnSpLocks noChangeShapeType="1"/>
            </p:cNvCxnSpPr>
            <p:nvPr/>
          </p:nvCxnSpPr>
          <p:spPr bwMode="auto">
            <a:xfrm flipH="1">
              <a:off x="4492847" y="5240119"/>
              <a:ext cx="7716" cy="1424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</p:cxnSp>
      </p:grpSp>
      <p:sp>
        <p:nvSpPr>
          <p:cNvPr id="99" name="Прямоугольник 98"/>
          <p:cNvSpPr/>
          <p:nvPr/>
        </p:nvSpPr>
        <p:spPr>
          <a:xfrm rot="1977527">
            <a:off x="5190967" y="5423404"/>
            <a:ext cx="81810" cy="988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Oval 19"/>
          <p:cNvSpPr>
            <a:spLocks noChangeArrowheads="1"/>
          </p:cNvSpPr>
          <p:nvPr/>
        </p:nvSpPr>
        <p:spPr bwMode="auto">
          <a:xfrm>
            <a:off x="804862" y="5782766"/>
            <a:ext cx="3281588" cy="48604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ru-RU" sz="4400" b="1" dirty="0"/>
          </a:p>
        </p:txBody>
      </p:sp>
      <p:sp>
        <p:nvSpPr>
          <p:cNvPr id="101" name="Oval 19"/>
          <p:cNvSpPr>
            <a:spLocks noChangeArrowheads="1"/>
          </p:cNvSpPr>
          <p:nvPr/>
        </p:nvSpPr>
        <p:spPr bwMode="auto">
          <a:xfrm>
            <a:off x="5310586" y="5782766"/>
            <a:ext cx="2995266" cy="48604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ru-RU" sz="4400" b="1" dirty="0"/>
          </a:p>
        </p:txBody>
      </p:sp>
      <p:sp>
        <p:nvSpPr>
          <p:cNvPr id="102" name="Полилиния 101"/>
          <p:cNvSpPr/>
          <p:nvPr/>
        </p:nvSpPr>
        <p:spPr>
          <a:xfrm>
            <a:off x="3554476" y="6090230"/>
            <a:ext cx="2377440" cy="279771"/>
          </a:xfrm>
          <a:custGeom>
            <a:avLst/>
            <a:gdLst>
              <a:gd name="connsiteX0" fmla="*/ 0 w 2377440"/>
              <a:gd name="connsiteY0" fmla="*/ 0 h 279771"/>
              <a:gd name="connsiteX1" fmla="*/ 1054250 w 2377440"/>
              <a:gd name="connsiteY1" fmla="*/ 279699 h 279771"/>
              <a:gd name="connsiteX2" fmla="*/ 2377440 w 2377440"/>
              <a:gd name="connsiteY2" fmla="*/ 21515 h 27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7440" h="279771">
                <a:moveTo>
                  <a:pt x="0" y="0"/>
                </a:moveTo>
                <a:cubicBezTo>
                  <a:pt x="329005" y="138056"/>
                  <a:pt x="658010" y="276113"/>
                  <a:pt x="1054250" y="279699"/>
                </a:cubicBezTo>
                <a:cubicBezTo>
                  <a:pt x="1450490" y="283285"/>
                  <a:pt x="1913965" y="152400"/>
                  <a:pt x="2377440" y="21515"/>
                </a:cubicBezTo>
              </a:path>
            </a:pathLst>
          </a:custGeom>
          <a:noFill/>
          <a:ln w="158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3" name="TextBox 102"/>
          <p:cNvSpPr txBox="1"/>
          <p:nvPr/>
        </p:nvSpPr>
        <p:spPr>
          <a:xfrm>
            <a:off x="92404" y="5000596"/>
            <a:ext cx="10308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 smtClean="0"/>
              <a:t>Прошлое</a:t>
            </a:r>
            <a:endParaRPr lang="ru-RU" sz="1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8008762" y="5000596"/>
            <a:ext cx="10308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 smtClean="0"/>
              <a:t>Будущее</a:t>
            </a:r>
            <a:endParaRPr lang="ru-RU" sz="1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3101591" y="5918067"/>
            <a:ext cx="649331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/>
              <a:t>СРТ 1</a:t>
            </a:r>
            <a:endParaRPr lang="ru-RU" sz="1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5902918" y="5913438"/>
            <a:ext cx="741604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/>
              <a:t>СРТ 2</a:t>
            </a:r>
            <a:endParaRPr lang="ru-RU" sz="1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4003757" y="6418769"/>
            <a:ext cx="135255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 smtClean="0"/>
              <a:t>Естественный процесс</a:t>
            </a:r>
            <a:endParaRPr lang="ru-RU" sz="1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3238768" y="4687525"/>
            <a:ext cx="2366988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 smtClean="0"/>
              <a:t>Искусственный процесс</a:t>
            </a:r>
            <a:endParaRPr lang="ru-RU" sz="1400" dirty="0"/>
          </a:p>
        </p:txBody>
      </p:sp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652" y="5203732"/>
            <a:ext cx="674318" cy="882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2" name="Группа 96"/>
          <p:cNvGrpSpPr/>
          <p:nvPr/>
        </p:nvGrpSpPr>
        <p:grpSpPr>
          <a:xfrm>
            <a:off x="2547935" y="4555389"/>
            <a:ext cx="3968281" cy="1105859"/>
            <a:chOff x="751589" y="2852936"/>
            <a:chExt cx="4052465" cy="1986160"/>
          </a:xfrm>
        </p:grpSpPr>
        <p:grpSp>
          <p:nvGrpSpPr>
            <p:cNvPr id="113" name="Группа 168"/>
            <p:cNvGrpSpPr/>
            <p:nvPr/>
          </p:nvGrpSpPr>
          <p:grpSpPr>
            <a:xfrm>
              <a:off x="751589" y="2852936"/>
              <a:ext cx="2884307" cy="1986160"/>
              <a:chOff x="1687693" y="2924944"/>
              <a:chExt cx="2884307" cy="1986160"/>
            </a:xfrm>
          </p:grpSpPr>
          <p:cxnSp>
            <p:nvCxnSpPr>
              <p:cNvPr id="115" name="Прямая соединительная линия 114"/>
              <p:cNvCxnSpPr/>
              <p:nvPr/>
            </p:nvCxnSpPr>
            <p:spPr>
              <a:xfrm flipV="1">
                <a:off x="1687693" y="2924946"/>
                <a:ext cx="796075" cy="198615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Прямая соединительная линия 115"/>
              <p:cNvCxnSpPr/>
              <p:nvPr/>
            </p:nvCxnSpPr>
            <p:spPr>
              <a:xfrm>
                <a:off x="2483768" y="2924944"/>
                <a:ext cx="2088232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4" name="Прямая соединительная линия 113"/>
            <p:cNvCxnSpPr/>
            <p:nvPr/>
          </p:nvCxnSpPr>
          <p:spPr>
            <a:xfrm>
              <a:off x="3635896" y="2852936"/>
              <a:ext cx="1168158" cy="198616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9" name="Picture 4" descr="https://upload.wikimedia.org/wikipedia/commons/c/c6/Woodcut_Woman_Spinning_Detai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288" y="5203732"/>
            <a:ext cx="757439" cy="9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Прямоугольник 119"/>
          <p:cNvSpPr/>
          <p:nvPr/>
        </p:nvSpPr>
        <p:spPr>
          <a:xfrm>
            <a:off x="574984" y="6522446"/>
            <a:ext cx="3579486" cy="338554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800" baseline="30000" dirty="0" smtClean="0"/>
              <a:t>1 </a:t>
            </a:r>
            <a:r>
              <a:rPr lang="en-US" sz="800" dirty="0" smtClean="0"/>
              <a:t>Horizon </a:t>
            </a:r>
            <a:r>
              <a:rPr lang="en-US" sz="800" dirty="0"/>
              <a:t>Book of the Elizabethan World by Lacey Baldwin Smith, </a:t>
            </a:r>
            <a:endParaRPr lang="ru-RU" sz="800" dirty="0" smtClean="0"/>
          </a:p>
          <a:p>
            <a:r>
              <a:rPr lang="en-US" sz="800" dirty="0" smtClean="0"/>
              <a:t>New </a:t>
            </a:r>
            <a:r>
              <a:rPr lang="en-US" sz="800" dirty="0"/>
              <a:t>York: American Heritage Publishing, </a:t>
            </a:r>
            <a:r>
              <a:rPr lang="en-US" sz="800" dirty="0" smtClean="0"/>
              <a:t>1967</a:t>
            </a:r>
            <a:endParaRPr lang="en-US" sz="800" dirty="0"/>
          </a:p>
        </p:txBody>
      </p:sp>
      <p:grpSp>
        <p:nvGrpSpPr>
          <p:cNvPr id="122" name="Группа 121"/>
          <p:cNvGrpSpPr/>
          <p:nvPr/>
        </p:nvGrpSpPr>
        <p:grpSpPr>
          <a:xfrm>
            <a:off x="3554477" y="2820065"/>
            <a:ext cx="1202991" cy="1331451"/>
            <a:chOff x="6403571" y="682145"/>
            <a:chExt cx="1882976" cy="2528554"/>
          </a:xfrm>
        </p:grpSpPr>
        <p:pic>
          <p:nvPicPr>
            <p:cNvPr id="124" name="Рисунок 123"/>
            <p:cNvPicPr>
              <a:picLocks noChangeAspect="1"/>
            </p:cNvPicPr>
            <p:nvPr/>
          </p:nvPicPr>
          <p:blipFill rotWithShape="1">
            <a:blip r:embed="rId5"/>
            <a:srcRect l="11894" t="6805" r="13449" b="11237"/>
            <a:stretch/>
          </p:blipFill>
          <p:spPr>
            <a:xfrm rot="16844800">
              <a:off x="7059702" y="714533"/>
              <a:ext cx="1259233" cy="1194457"/>
            </a:xfrm>
            <a:prstGeom prst="rect">
              <a:avLst/>
            </a:prstGeom>
          </p:spPr>
        </p:pic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03571" y="1939622"/>
              <a:ext cx="572881" cy="1271077"/>
            </a:xfrm>
            <a:prstGeom prst="rect">
              <a:avLst/>
            </a:prstGeom>
          </p:spPr>
        </p:pic>
        <p:sp>
          <p:nvSpPr>
            <p:cNvPr id="126" name="TextBox 125"/>
            <p:cNvSpPr txBox="1"/>
            <p:nvPr/>
          </p:nvSpPr>
          <p:spPr>
            <a:xfrm rot="20281606">
              <a:off x="7313586" y="932429"/>
              <a:ext cx="921339" cy="526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/>
                <a:t>цены</a:t>
              </a:r>
              <a:endParaRPr lang="ru-RU" sz="1200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913407" y="3375820"/>
            <a:ext cx="647238" cy="498759"/>
            <a:chOff x="4200602" y="3344800"/>
            <a:chExt cx="647238" cy="498759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4212794" y="3344800"/>
              <a:ext cx="0" cy="498759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Прямая соединительная линия 126"/>
            <p:cNvCxnSpPr/>
            <p:nvPr/>
          </p:nvCxnSpPr>
          <p:spPr>
            <a:xfrm>
              <a:off x="4200602" y="3356992"/>
              <a:ext cx="647238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/>
          <p:cNvSpPr/>
          <p:nvPr/>
        </p:nvSpPr>
        <p:spPr>
          <a:xfrm>
            <a:off x="4057722" y="3485423"/>
            <a:ext cx="1058969" cy="687460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square" lIns="36000" tIns="0" rIns="0" bIns="0" rtlCol="0" anchor="ctr">
            <a:noAutofit/>
          </a:bodyPr>
          <a:lstStyle/>
          <a:p>
            <a:r>
              <a:rPr lang="ru-RU" sz="1400" dirty="0" err="1" smtClean="0"/>
              <a:t>Оргпроект</a:t>
            </a:r>
            <a:r>
              <a:rPr lang="ru-RU" sz="1400" dirty="0" smtClean="0"/>
              <a:t> технологи-ческой СРТ</a:t>
            </a:r>
            <a:endParaRPr lang="ru-RU" sz="1400" dirty="0"/>
          </a:p>
        </p:txBody>
      </p:sp>
      <p:grpSp>
        <p:nvGrpSpPr>
          <p:cNvPr id="129" name="Группа 128"/>
          <p:cNvGrpSpPr/>
          <p:nvPr/>
        </p:nvGrpSpPr>
        <p:grpSpPr>
          <a:xfrm>
            <a:off x="4620768" y="3375820"/>
            <a:ext cx="647238" cy="498759"/>
            <a:chOff x="4200602" y="3344800"/>
            <a:chExt cx="647238" cy="498759"/>
          </a:xfrm>
        </p:grpSpPr>
        <p:cxnSp>
          <p:nvCxnSpPr>
            <p:cNvPr id="130" name="Прямая соединительная линия 129"/>
            <p:cNvCxnSpPr/>
            <p:nvPr/>
          </p:nvCxnSpPr>
          <p:spPr>
            <a:xfrm>
              <a:off x="4847277" y="3344800"/>
              <a:ext cx="0" cy="498759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Прямая соединительная линия 130"/>
            <p:cNvCxnSpPr/>
            <p:nvPr/>
          </p:nvCxnSpPr>
          <p:spPr>
            <a:xfrm>
              <a:off x="4200602" y="3356992"/>
              <a:ext cx="647238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Прямоугольник 131"/>
          <p:cNvSpPr/>
          <p:nvPr/>
        </p:nvSpPr>
        <p:spPr>
          <a:xfrm>
            <a:off x="4702628" y="3127215"/>
            <a:ext cx="608738" cy="224221"/>
          </a:xfrm>
          <a:prstGeom prst="rect">
            <a:avLst/>
          </a:prstGeom>
          <a:noFill/>
          <a:ln w="9525">
            <a:noFill/>
            <a:prstDash val="solid"/>
            <a:round/>
            <a:headEnd/>
            <a:tailEnd/>
          </a:ln>
        </p:spPr>
        <p:txBody>
          <a:bodyPr wrap="square" lIns="36000" tIns="0" rIns="0" bIns="0" rtlCol="0" anchor="b">
            <a:noAutofit/>
          </a:bodyPr>
          <a:lstStyle/>
          <a:p>
            <a:r>
              <a:rPr lang="ru-RU" sz="1400" b="1" dirty="0"/>
              <a:t>В</a:t>
            </a:r>
            <a:r>
              <a:rPr lang="ru-RU" sz="1400" b="1" dirty="0" smtClean="0"/>
              <a:t>ремя</a:t>
            </a:r>
            <a:endParaRPr lang="ru-RU" sz="1400" b="1" dirty="0"/>
          </a:p>
        </p:txBody>
      </p:sp>
      <p:sp>
        <p:nvSpPr>
          <p:cNvPr id="138" name="TextBox 137"/>
          <p:cNvSpPr txBox="1"/>
          <p:nvPr/>
        </p:nvSpPr>
        <p:spPr>
          <a:xfrm>
            <a:off x="2104598" y="3273275"/>
            <a:ext cx="17911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400" b="1" dirty="0" smtClean="0"/>
              <a:t>Предприниматель</a:t>
            </a:r>
            <a:endParaRPr lang="ru-RU" sz="1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5605757" y="3090355"/>
            <a:ext cx="3155662" cy="1169551"/>
          </a:xfrm>
          <a:prstGeom prst="rect">
            <a:avLst/>
          </a:prstGeom>
          <a:solidFill>
            <a:schemeClr val="bg1"/>
          </a:solidFill>
        </p:spPr>
        <p:txBody>
          <a:bodyPr wrap="square" r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/>
              <a:t>Предприниматель </a:t>
            </a:r>
            <a:r>
              <a:rPr lang="ru-RU" sz="1400" dirty="0" smtClean="0"/>
              <a:t>создает образец деятельности (СРТ), замысел которой другие предприниматели могут попытаться реконструировать и воспроизвести.</a:t>
            </a:r>
            <a:endParaRPr lang="ru-RU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4089934" y="5054700"/>
            <a:ext cx="10308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 smtClean="0"/>
              <a:t>Настоящее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2796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исунок 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977" y="3874579"/>
            <a:ext cx="1110596" cy="1008336"/>
          </a:xfrm>
          <a:prstGeom prst="rect">
            <a:avLst/>
          </a:prstGeom>
        </p:spPr>
      </p:pic>
      <p:sp>
        <p:nvSpPr>
          <p:cNvPr id="18" name="Номер слайда 1"/>
          <p:cNvSpPr txBox="1">
            <a:spLocks/>
          </p:cNvSpPr>
          <p:nvPr/>
        </p:nvSpPr>
        <p:spPr>
          <a:xfrm>
            <a:off x="116437" y="6335568"/>
            <a:ext cx="423115" cy="365760"/>
          </a:xfrm>
          <a:prstGeom prst="rect">
            <a:avLst/>
          </a:prstGeom>
        </p:spPr>
        <p:txBody>
          <a:bodyPr vert="horz" anchor="ctr"/>
          <a:lstStyle>
            <a:defPPr>
              <a:defRPr lang="ru-RU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336678" y="6350"/>
            <a:ext cx="8555802" cy="1143000"/>
          </a:xfrm>
        </p:spPr>
        <p:txBody>
          <a:bodyPr anchor="t">
            <a:noAutofit/>
          </a:bodyPr>
          <a:lstStyle/>
          <a:p>
            <a:r>
              <a:rPr lang="ru-RU" sz="2400" dirty="0"/>
              <a:t>Инженер конструирует проекты новых </a:t>
            </a:r>
            <a:r>
              <a:rPr lang="ru-RU" sz="2400" dirty="0" smtClean="0"/>
              <a:t>инструментов и технологии</a:t>
            </a:r>
            <a:r>
              <a:rPr lang="ru-RU" sz="2400" dirty="0"/>
              <a:t>, облегчающие </a:t>
            </a:r>
            <a:r>
              <a:rPr lang="ru-RU" sz="2400" dirty="0" smtClean="0"/>
              <a:t>занятие </a:t>
            </a:r>
            <a:r>
              <a:rPr lang="ru-RU" sz="2400" dirty="0"/>
              <a:t>новых мест в деятельности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39552" y="6595607"/>
            <a:ext cx="4968552" cy="24622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>
              <a:spcAft>
                <a:spcPts val="600"/>
              </a:spcAft>
            </a:pPr>
            <a:r>
              <a:rPr lang="ru-RU" sz="1000" baseline="30000" dirty="0" smtClean="0">
                <a:solidFill>
                  <a:schemeClr val="bg1"/>
                </a:solidFill>
              </a:rPr>
              <a:t>1</a:t>
            </a:r>
            <a:r>
              <a:rPr lang="ru-RU" sz="1000" dirty="0" smtClean="0">
                <a:solidFill>
                  <a:schemeClr val="bg1"/>
                </a:solidFill>
              </a:rPr>
              <a:t> …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560645" y="1167422"/>
            <a:ext cx="4473886" cy="1815882"/>
          </a:xfrm>
          <a:prstGeom prst="rect">
            <a:avLst/>
          </a:prstGeom>
          <a:solidFill>
            <a:schemeClr val="bg1"/>
          </a:solidFill>
        </p:spPr>
        <p:txBody>
          <a:bodyPr wrap="square" r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 smtClean="0"/>
              <a:t>Чтобы предприниматель мог разработать </a:t>
            </a:r>
            <a:r>
              <a:rPr lang="ru-RU" sz="1400" dirty="0" err="1" smtClean="0"/>
              <a:t>оргпроект</a:t>
            </a:r>
            <a:r>
              <a:rPr lang="ru-RU" sz="1400" dirty="0" smtClean="0"/>
              <a:t>, он должен опираться на наличие проектов новых инструментов (</a:t>
            </a:r>
            <a:r>
              <a:rPr lang="ru-RU" sz="1400" dirty="0" err="1" smtClean="0"/>
              <a:t>др.ю</a:t>
            </a:r>
            <a:r>
              <a:rPr lang="ru-RU" sz="1400" dirty="0" smtClean="0"/>
              <a:t> стороной которых являются технологии их производства – под технологией мы понимаем способ достижения цели). Совершенствование проектов инструментов </a:t>
            </a:r>
            <a:r>
              <a:rPr lang="ru-RU" sz="1400" dirty="0"/>
              <a:t>является результатами длительного исторического анонимного </a:t>
            </a:r>
            <a:r>
              <a:rPr lang="ru-RU" sz="1400" dirty="0" smtClean="0"/>
              <a:t>процесса.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502" y="1167422"/>
            <a:ext cx="4297396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dirty="0"/>
              <a:t>Разработка и осуществление предпринимательского проекта происходит не в безвоздушном пространстве</a:t>
            </a:r>
            <a:r>
              <a:rPr lang="ru-RU" sz="1400" dirty="0" smtClean="0"/>
              <a:t>. Важно</a:t>
            </a:r>
            <a:r>
              <a:rPr lang="ru-RU" sz="1400" dirty="0"/>
              <a:t>, чтобы кто-то </a:t>
            </a:r>
            <a:r>
              <a:rPr lang="ru-RU" sz="1400" dirty="0" smtClean="0"/>
              <a:t>конструировал проекты </a:t>
            </a:r>
            <a:r>
              <a:rPr lang="ru-RU" sz="1400" dirty="0"/>
              <a:t>новых инструментов, аппаратов, машин и технологии, облегчающие людям занятие новых мест в </a:t>
            </a:r>
            <a:r>
              <a:rPr lang="ru-RU" sz="1400" dirty="0" smtClean="0"/>
              <a:t>деятельности. Назовем </a:t>
            </a:r>
            <a:r>
              <a:rPr lang="ru-RU" sz="1400" dirty="0"/>
              <a:t>эту </a:t>
            </a:r>
            <a:r>
              <a:rPr lang="ru-RU" sz="1400" dirty="0" smtClean="0"/>
              <a:t>деятельность «изобретательством», или «инженерией».</a:t>
            </a:r>
            <a:endParaRPr lang="ru-RU" sz="14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75238" y="6345812"/>
            <a:ext cx="8386180" cy="4571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400" dirty="0"/>
          </a:p>
        </p:txBody>
      </p:sp>
      <p:grpSp>
        <p:nvGrpSpPr>
          <p:cNvPr id="49" name="Группа 191"/>
          <p:cNvGrpSpPr/>
          <p:nvPr/>
        </p:nvGrpSpPr>
        <p:grpSpPr>
          <a:xfrm>
            <a:off x="1409290" y="4745776"/>
            <a:ext cx="6384772" cy="1969853"/>
            <a:chOff x="1318776" y="4596885"/>
            <a:chExt cx="6384772" cy="2068121"/>
          </a:xfrm>
        </p:grpSpPr>
        <p:sp>
          <p:nvSpPr>
            <p:cNvPr id="50" name="Line 24"/>
            <p:cNvSpPr>
              <a:spLocks noChangeShapeType="1"/>
            </p:cNvSpPr>
            <p:nvPr/>
          </p:nvSpPr>
          <p:spPr bwMode="auto">
            <a:xfrm>
              <a:off x="1318776" y="4678323"/>
              <a:ext cx="3181787" cy="5617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cxnSp>
          <p:nvCxnSpPr>
            <p:cNvPr id="51" name="Прямая соединительная линия 90"/>
            <p:cNvCxnSpPr>
              <a:cxnSpLocks noChangeShapeType="1"/>
            </p:cNvCxnSpPr>
            <p:nvPr/>
          </p:nvCxnSpPr>
          <p:spPr bwMode="auto">
            <a:xfrm flipV="1">
              <a:off x="4500563" y="4596885"/>
              <a:ext cx="3202985" cy="6338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</p:cxnSp>
        <p:cxnSp>
          <p:nvCxnSpPr>
            <p:cNvPr id="53" name="Прямая соединительная линия 91"/>
            <p:cNvCxnSpPr>
              <a:cxnSpLocks noChangeShapeType="1"/>
            </p:cNvCxnSpPr>
            <p:nvPr/>
          </p:nvCxnSpPr>
          <p:spPr bwMode="auto">
            <a:xfrm flipH="1">
              <a:off x="4492847" y="5240119"/>
              <a:ext cx="7716" cy="1424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</p:cxnSp>
      </p:grpSp>
      <p:sp>
        <p:nvSpPr>
          <p:cNvPr id="54" name="Прямоугольник 53"/>
          <p:cNvSpPr/>
          <p:nvPr/>
        </p:nvSpPr>
        <p:spPr>
          <a:xfrm rot="1977527">
            <a:off x="5190967" y="5423404"/>
            <a:ext cx="81810" cy="988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Oval 19"/>
          <p:cNvSpPr>
            <a:spLocks noChangeArrowheads="1"/>
          </p:cNvSpPr>
          <p:nvPr/>
        </p:nvSpPr>
        <p:spPr bwMode="auto">
          <a:xfrm>
            <a:off x="804862" y="5782766"/>
            <a:ext cx="3281588" cy="48604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ru-RU" sz="4400" b="1" dirty="0"/>
          </a:p>
        </p:txBody>
      </p:sp>
      <p:sp>
        <p:nvSpPr>
          <p:cNvPr id="56" name="Oval 19"/>
          <p:cNvSpPr>
            <a:spLocks noChangeArrowheads="1"/>
          </p:cNvSpPr>
          <p:nvPr/>
        </p:nvSpPr>
        <p:spPr bwMode="auto">
          <a:xfrm>
            <a:off x="5310586" y="5782766"/>
            <a:ext cx="2995266" cy="48604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ru-RU" sz="4400" b="1" dirty="0"/>
          </a:p>
        </p:txBody>
      </p:sp>
      <p:sp>
        <p:nvSpPr>
          <p:cNvPr id="58" name="Полилиния 57"/>
          <p:cNvSpPr/>
          <p:nvPr/>
        </p:nvSpPr>
        <p:spPr>
          <a:xfrm>
            <a:off x="3554476" y="6090230"/>
            <a:ext cx="2377440" cy="279771"/>
          </a:xfrm>
          <a:custGeom>
            <a:avLst/>
            <a:gdLst>
              <a:gd name="connsiteX0" fmla="*/ 0 w 2377440"/>
              <a:gd name="connsiteY0" fmla="*/ 0 h 279771"/>
              <a:gd name="connsiteX1" fmla="*/ 1054250 w 2377440"/>
              <a:gd name="connsiteY1" fmla="*/ 279699 h 279771"/>
              <a:gd name="connsiteX2" fmla="*/ 2377440 w 2377440"/>
              <a:gd name="connsiteY2" fmla="*/ 21515 h 27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7440" h="279771">
                <a:moveTo>
                  <a:pt x="0" y="0"/>
                </a:moveTo>
                <a:cubicBezTo>
                  <a:pt x="329005" y="138056"/>
                  <a:pt x="658010" y="276113"/>
                  <a:pt x="1054250" y="279699"/>
                </a:cubicBezTo>
                <a:cubicBezTo>
                  <a:pt x="1450490" y="283285"/>
                  <a:pt x="1913965" y="152400"/>
                  <a:pt x="2377440" y="21515"/>
                </a:cubicBezTo>
              </a:path>
            </a:pathLst>
          </a:custGeom>
          <a:noFill/>
          <a:ln w="158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92404" y="5000596"/>
            <a:ext cx="10308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 smtClean="0"/>
              <a:t>Прошлое</a:t>
            </a:r>
            <a:endParaRPr lang="ru-RU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8008762" y="5000596"/>
            <a:ext cx="10308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 smtClean="0"/>
              <a:t>Будущее</a:t>
            </a:r>
            <a:endParaRPr lang="ru-RU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3101591" y="5918067"/>
            <a:ext cx="649331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/>
              <a:t>СРТ 1</a:t>
            </a:r>
            <a:endParaRPr lang="ru-RU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5902918" y="5913438"/>
            <a:ext cx="741604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/>
              <a:t>СРТ 2</a:t>
            </a:r>
            <a:endParaRPr lang="ru-RU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4003757" y="6418769"/>
            <a:ext cx="135255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 smtClean="0"/>
              <a:t>Естественный процесс</a:t>
            </a:r>
            <a:endParaRPr lang="ru-RU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3238768" y="4687525"/>
            <a:ext cx="2366988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 smtClean="0"/>
              <a:t>Искусственный процесс</a:t>
            </a:r>
            <a:endParaRPr lang="ru-RU" sz="1400" dirty="0"/>
          </a:p>
        </p:txBody>
      </p: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652" y="5203732"/>
            <a:ext cx="674318" cy="882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6" name="Группа 96"/>
          <p:cNvGrpSpPr/>
          <p:nvPr/>
        </p:nvGrpSpPr>
        <p:grpSpPr>
          <a:xfrm>
            <a:off x="2547935" y="4555389"/>
            <a:ext cx="3968281" cy="1105859"/>
            <a:chOff x="751589" y="2852936"/>
            <a:chExt cx="4052465" cy="1986160"/>
          </a:xfrm>
        </p:grpSpPr>
        <p:grpSp>
          <p:nvGrpSpPr>
            <p:cNvPr id="67" name="Группа 168"/>
            <p:cNvGrpSpPr/>
            <p:nvPr/>
          </p:nvGrpSpPr>
          <p:grpSpPr>
            <a:xfrm>
              <a:off x="751589" y="2852936"/>
              <a:ext cx="2884307" cy="1986160"/>
              <a:chOff x="1687693" y="2924944"/>
              <a:chExt cx="2884307" cy="1986160"/>
            </a:xfrm>
          </p:grpSpPr>
          <p:cxnSp>
            <p:nvCxnSpPr>
              <p:cNvPr id="69" name="Прямая соединительная линия 68"/>
              <p:cNvCxnSpPr/>
              <p:nvPr/>
            </p:nvCxnSpPr>
            <p:spPr>
              <a:xfrm flipV="1">
                <a:off x="1687693" y="2924946"/>
                <a:ext cx="796075" cy="198615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единительная линия 70"/>
              <p:cNvCxnSpPr/>
              <p:nvPr/>
            </p:nvCxnSpPr>
            <p:spPr>
              <a:xfrm>
                <a:off x="2483768" y="2924944"/>
                <a:ext cx="2088232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" name="Прямая соединительная линия 67"/>
            <p:cNvCxnSpPr/>
            <p:nvPr/>
          </p:nvCxnSpPr>
          <p:spPr>
            <a:xfrm>
              <a:off x="3635896" y="2852936"/>
              <a:ext cx="1168158" cy="198616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4" name="Picture 4" descr="https://upload.wikimedia.org/wikipedia/commons/c/c6/Woodcut_Woman_Spinning_Detai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288" y="5203732"/>
            <a:ext cx="757439" cy="9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6" name="Группа 75"/>
          <p:cNvGrpSpPr/>
          <p:nvPr/>
        </p:nvGrpSpPr>
        <p:grpSpPr>
          <a:xfrm>
            <a:off x="3554477" y="2820065"/>
            <a:ext cx="1202991" cy="1331451"/>
            <a:chOff x="6403571" y="682145"/>
            <a:chExt cx="1882976" cy="2528554"/>
          </a:xfrm>
        </p:grpSpPr>
        <p:pic>
          <p:nvPicPr>
            <p:cNvPr id="77" name="Рисунок 76"/>
            <p:cNvPicPr>
              <a:picLocks noChangeAspect="1"/>
            </p:cNvPicPr>
            <p:nvPr/>
          </p:nvPicPr>
          <p:blipFill rotWithShape="1">
            <a:blip r:embed="rId6"/>
            <a:srcRect l="11894" t="6805" r="13449" b="11237"/>
            <a:stretch/>
          </p:blipFill>
          <p:spPr>
            <a:xfrm rot="16844800">
              <a:off x="7059702" y="714533"/>
              <a:ext cx="1259233" cy="1194457"/>
            </a:xfrm>
            <a:prstGeom prst="rect">
              <a:avLst/>
            </a:prstGeom>
          </p:spPr>
        </p:pic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03571" y="1939622"/>
              <a:ext cx="572881" cy="1271077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 rot="20281606">
              <a:off x="7313586" y="932429"/>
              <a:ext cx="921339" cy="526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/>
                <a:t>цены</a:t>
              </a:r>
              <a:endParaRPr lang="ru-RU" sz="1200" b="1" dirty="0"/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3913407" y="3375820"/>
            <a:ext cx="647238" cy="498759"/>
            <a:chOff x="4200602" y="3344800"/>
            <a:chExt cx="647238" cy="498759"/>
          </a:xfrm>
        </p:grpSpPr>
        <p:cxnSp>
          <p:nvCxnSpPr>
            <p:cNvPr id="81" name="Прямая соединительная линия 80"/>
            <p:cNvCxnSpPr/>
            <p:nvPr/>
          </p:nvCxnSpPr>
          <p:spPr>
            <a:xfrm>
              <a:off x="4212794" y="3344800"/>
              <a:ext cx="0" cy="4987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>
              <a:off x="4200602" y="3356992"/>
              <a:ext cx="64723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Прямоугольник 82"/>
          <p:cNvSpPr/>
          <p:nvPr/>
        </p:nvSpPr>
        <p:spPr>
          <a:xfrm>
            <a:off x="4057722" y="3485423"/>
            <a:ext cx="1058969" cy="687460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square" lIns="36000" tIns="0" rIns="0" bIns="0" rtlCol="0" anchor="ctr">
            <a:noAutofit/>
          </a:bodyPr>
          <a:lstStyle/>
          <a:p>
            <a:r>
              <a:rPr lang="ru-RU" sz="1400" dirty="0" err="1"/>
              <a:t>Оргпроект</a:t>
            </a:r>
            <a:r>
              <a:rPr lang="ru-RU" sz="1400" dirty="0"/>
              <a:t> технологи-ческой СРТ</a:t>
            </a:r>
          </a:p>
        </p:txBody>
      </p:sp>
      <p:grpSp>
        <p:nvGrpSpPr>
          <p:cNvPr id="84" name="Группа 83"/>
          <p:cNvGrpSpPr/>
          <p:nvPr/>
        </p:nvGrpSpPr>
        <p:grpSpPr>
          <a:xfrm>
            <a:off x="4620768" y="3375820"/>
            <a:ext cx="647238" cy="498759"/>
            <a:chOff x="4200602" y="3344800"/>
            <a:chExt cx="647238" cy="498759"/>
          </a:xfrm>
        </p:grpSpPr>
        <p:cxnSp>
          <p:nvCxnSpPr>
            <p:cNvPr id="85" name="Прямая соединительная линия 84"/>
            <p:cNvCxnSpPr/>
            <p:nvPr/>
          </p:nvCxnSpPr>
          <p:spPr>
            <a:xfrm>
              <a:off x="4847277" y="3344800"/>
              <a:ext cx="0" cy="4987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>
              <a:off x="4200602" y="3356992"/>
              <a:ext cx="64723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Прямоугольник 86"/>
          <p:cNvSpPr/>
          <p:nvPr/>
        </p:nvSpPr>
        <p:spPr>
          <a:xfrm>
            <a:off x="4702628" y="3127215"/>
            <a:ext cx="608738" cy="224221"/>
          </a:xfrm>
          <a:prstGeom prst="rect">
            <a:avLst/>
          </a:prstGeom>
          <a:noFill/>
          <a:ln w="9525">
            <a:noFill/>
            <a:prstDash val="solid"/>
            <a:round/>
            <a:headEnd/>
            <a:tailEnd/>
          </a:ln>
        </p:spPr>
        <p:txBody>
          <a:bodyPr wrap="square" lIns="36000" tIns="0" rIns="0" bIns="0" rtlCol="0" anchor="b">
            <a:noAutofit/>
          </a:bodyPr>
          <a:lstStyle/>
          <a:p>
            <a:r>
              <a:rPr lang="ru-RU" sz="1400" dirty="0"/>
              <a:t>В</a:t>
            </a:r>
            <a:r>
              <a:rPr lang="ru-RU" sz="1400" dirty="0" smtClean="0"/>
              <a:t>ремя</a:t>
            </a:r>
            <a:endParaRPr lang="ru-RU" sz="1400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375238" y="4186774"/>
            <a:ext cx="1567654" cy="318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400" b="1" dirty="0" smtClean="0"/>
              <a:t>Инженер</a:t>
            </a:r>
            <a:endParaRPr lang="ru-RU" sz="1400" b="1" dirty="0"/>
          </a:p>
        </p:txBody>
      </p:sp>
      <p:grpSp>
        <p:nvGrpSpPr>
          <p:cNvPr id="89" name="Группа 88"/>
          <p:cNvGrpSpPr/>
          <p:nvPr/>
        </p:nvGrpSpPr>
        <p:grpSpPr>
          <a:xfrm>
            <a:off x="2822159" y="3625199"/>
            <a:ext cx="631097" cy="652512"/>
            <a:chOff x="3076807" y="3055820"/>
            <a:chExt cx="631097" cy="776703"/>
          </a:xfrm>
        </p:grpSpPr>
        <p:cxnSp>
          <p:nvCxnSpPr>
            <p:cNvPr id="90" name="Прямая соединительная линия 89"/>
            <p:cNvCxnSpPr/>
            <p:nvPr/>
          </p:nvCxnSpPr>
          <p:spPr>
            <a:xfrm flipH="1">
              <a:off x="3076807" y="3055820"/>
              <a:ext cx="1719" cy="776703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>
            <a:xfrm>
              <a:off x="3076807" y="3832523"/>
              <a:ext cx="631097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Прямоугольник 91"/>
          <p:cNvSpPr/>
          <p:nvPr/>
        </p:nvSpPr>
        <p:spPr>
          <a:xfrm>
            <a:off x="539552" y="3429000"/>
            <a:ext cx="2234004" cy="525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36000" rtlCol="0" anchor="b"/>
          <a:lstStyle/>
          <a:p>
            <a:pPr algn="r"/>
            <a:r>
              <a:rPr lang="ru-RU" sz="1400" b="1" dirty="0" smtClean="0"/>
              <a:t>Проекты инструментов и технологий</a:t>
            </a:r>
            <a:endParaRPr lang="ru-RU" sz="1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72325" y="3266981"/>
            <a:ext cx="3646569" cy="954107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/>
              <a:t>Инженер предлагает предпринимателю «меню» </a:t>
            </a:r>
            <a:r>
              <a:rPr lang="ru-RU" sz="1400" dirty="0" smtClean="0"/>
              <a:t>реализуемых сегодня проектов инструментов и технологии, </a:t>
            </a:r>
            <a:r>
              <a:rPr lang="ru-RU" sz="1400" dirty="0"/>
              <a:t>которые тот может использовать.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104598" y="3273275"/>
            <a:ext cx="17911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400" dirty="0" smtClean="0"/>
              <a:t>Предприниматель</a:t>
            </a:r>
            <a:endParaRPr lang="ru-RU" sz="1400" dirty="0"/>
          </a:p>
        </p:txBody>
      </p:sp>
      <p:sp>
        <p:nvSpPr>
          <p:cNvPr id="70" name="TextBox 69"/>
          <p:cNvSpPr txBox="1"/>
          <p:nvPr/>
        </p:nvSpPr>
        <p:spPr>
          <a:xfrm>
            <a:off x="4089934" y="5054700"/>
            <a:ext cx="10308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 smtClean="0"/>
              <a:t>Настоящее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2779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1"/>
          <p:cNvSpPr txBox="1">
            <a:spLocks/>
          </p:cNvSpPr>
          <p:nvPr/>
        </p:nvSpPr>
        <p:spPr>
          <a:xfrm>
            <a:off x="116437" y="6335568"/>
            <a:ext cx="423115" cy="365760"/>
          </a:xfrm>
          <a:prstGeom prst="rect">
            <a:avLst/>
          </a:prstGeom>
        </p:spPr>
        <p:txBody>
          <a:bodyPr vert="horz" anchor="ctr"/>
          <a:lstStyle>
            <a:defPPr>
              <a:defRPr lang="ru-RU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607330" cy="1143000"/>
          </a:xfrm>
        </p:spPr>
        <p:txBody>
          <a:bodyPr anchor="ctr">
            <a:noAutofit/>
          </a:bodyPr>
          <a:lstStyle/>
          <a:p>
            <a:pPr>
              <a:spcAft>
                <a:spcPts val="600"/>
              </a:spcAft>
            </a:pPr>
            <a:r>
              <a:rPr lang="ru-RU" dirty="0"/>
              <a:t>Строитель  институтов вводит рамки, </a:t>
            </a:r>
            <a:r>
              <a:rPr lang="ru-RU" dirty="0" smtClean="0"/>
              <a:t>направляющие деятельность </a:t>
            </a:r>
            <a:r>
              <a:rPr lang="ru-RU" dirty="0"/>
              <a:t>других, </a:t>
            </a:r>
            <a:r>
              <a:rPr lang="ru-RU" dirty="0" smtClean="0"/>
              <a:t>и выстраивает </a:t>
            </a:r>
            <a:r>
              <a:rPr lang="ru-RU" dirty="0"/>
              <a:t>институты, </a:t>
            </a:r>
            <a:r>
              <a:rPr lang="ru-RU" dirty="0" smtClean="0"/>
              <a:t>поддерживающие жизненный цикл знаний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143058" y="1340768"/>
            <a:ext cx="4801329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 smtClean="0"/>
              <a:t>Для того, чтобы предприниматель занимался конструктивной, а не </a:t>
            </a:r>
            <a:r>
              <a:rPr lang="ru-RU" sz="1400" dirty="0" err="1" smtClean="0"/>
              <a:t>перераспределительной</a:t>
            </a:r>
            <a:r>
              <a:rPr lang="ru-RU" sz="1400" dirty="0" smtClean="0"/>
              <a:t> деятельностью, а также чтобы предприниматель и инженер взаимодействовали друг с другом, они должны быть в этом заинтересованы.</a:t>
            </a:r>
            <a:endParaRPr lang="ru-RU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6516216" y="1340768"/>
            <a:ext cx="2376264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/>
              <a:t>Строитель  институтов вводит рамки, которые направляют поведение и деятельность других, выстраивает институты, которые должны поддерживать прежде всего процесс производства, накопления, распространения и освоения знаний.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375238" y="6345812"/>
            <a:ext cx="8386180" cy="4571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400" dirty="0"/>
          </a:p>
        </p:txBody>
      </p:sp>
      <p:grpSp>
        <p:nvGrpSpPr>
          <p:cNvPr id="59" name="Группа 191"/>
          <p:cNvGrpSpPr/>
          <p:nvPr/>
        </p:nvGrpSpPr>
        <p:grpSpPr>
          <a:xfrm>
            <a:off x="1409290" y="4745776"/>
            <a:ext cx="6384772" cy="1969853"/>
            <a:chOff x="1318776" y="4596885"/>
            <a:chExt cx="6384772" cy="2068121"/>
          </a:xfrm>
        </p:grpSpPr>
        <p:sp>
          <p:nvSpPr>
            <p:cNvPr id="60" name="Line 24"/>
            <p:cNvSpPr>
              <a:spLocks noChangeShapeType="1"/>
            </p:cNvSpPr>
            <p:nvPr/>
          </p:nvSpPr>
          <p:spPr bwMode="auto">
            <a:xfrm>
              <a:off x="1318776" y="4678323"/>
              <a:ext cx="3181787" cy="5617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cxnSp>
          <p:nvCxnSpPr>
            <p:cNvPr id="61" name="Прямая соединительная линия 90"/>
            <p:cNvCxnSpPr>
              <a:cxnSpLocks noChangeShapeType="1"/>
            </p:cNvCxnSpPr>
            <p:nvPr/>
          </p:nvCxnSpPr>
          <p:spPr bwMode="auto">
            <a:xfrm flipV="1">
              <a:off x="4500563" y="4596885"/>
              <a:ext cx="3202985" cy="6338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</p:cxnSp>
        <p:cxnSp>
          <p:nvCxnSpPr>
            <p:cNvPr id="62" name="Прямая соединительная линия 91"/>
            <p:cNvCxnSpPr>
              <a:cxnSpLocks noChangeShapeType="1"/>
            </p:cNvCxnSpPr>
            <p:nvPr/>
          </p:nvCxnSpPr>
          <p:spPr bwMode="auto">
            <a:xfrm flipH="1">
              <a:off x="4492847" y="5240119"/>
              <a:ext cx="7716" cy="1424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</p:cxnSp>
      </p:grpSp>
      <p:sp>
        <p:nvSpPr>
          <p:cNvPr id="63" name="Прямоугольник 62"/>
          <p:cNvSpPr/>
          <p:nvPr/>
        </p:nvSpPr>
        <p:spPr>
          <a:xfrm rot="1977527">
            <a:off x="5190967" y="5423404"/>
            <a:ext cx="81810" cy="988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Oval 19"/>
          <p:cNvSpPr>
            <a:spLocks noChangeArrowheads="1"/>
          </p:cNvSpPr>
          <p:nvPr/>
        </p:nvSpPr>
        <p:spPr bwMode="auto">
          <a:xfrm>
            <a:off x="804862" y="5782766"/>
            <a:ext cx="3281588" cy="48604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ru-RU" sz="4400" b="1" dirty="0"/>
          </a:p>
        </p:txBody>
      </p:sp>
      <p:sp>
        <p:nvSpPr>
          <p:cNvPr id="65" name="Oval 19"/>
          <p:cNvSpPr>
            <a:spLocks noChangeArrowheads="1"/>
          </p:cNvSpPr>
          <p:nvPr/>
        </p:nvSpPr>
        <p:spPr bwMode="auto">
          <a:xfrm>
            <a:off x="5310586" y="5782766"/>
            <a:ext cx="2995266" cy="48604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ru-RU" sz="4400" b="1" dirty="0"/>
          </a:p>
        </p:txBody>
      </p:sp>
      <p:sp>
        <p:nvSpPr>
          <p:cNvPr id="66" name="Полилиния 65"/>
          <p:cNvSpPr/>
          <p:nvPr/>
        </p:nvSpPr>
        <p:spPr>
          <a:xfrm>
            <a:off x="3554476" y="6090230"/>
            <a:ext cx="2377440" cy="279771"/>
          </a:xfrm>
          <a:custGeom>
            <a:avLst/>
            <a:gdLst>
              <a:gd name="connsiteX0" fmla="*/ 0 w 2377440"/>
              <a:gd name="connsiteY0" fmla="*/ 0 h 279771"/>
              <a:gd name="connsiteX1" fmla="*/ 1054250 w 2377440"/>
              <a:gd name="connsiteY1" fmla="*/ 279699 h 279771"/>
              <a:gd name="connsiteX2" fmla="*/ 2377440 w 2377440"/>
              <a:gd name="connsiteY2" fmla="*/ 21515 h 27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7440" h="279771">
                <a:moveTo>
                  <a:pt x="0" y="0"/>
                </a:moveTo>
                <a:cubicBezTo>
                  <a:pt x="329005" y="138056"/>
                  <a:pt x="658010" y="276113"/>
                  <a:pt x="1054250" y="279699"/>
                </a:cubicBezTo>
                <a:cubicBezTo>
                  <a:pt x="1450490" y="283285"/>
                  <a:pt x="1913965" y="152400"/>
                  <a:pt x="2377440" y="21515"/>
                </a:cubicBezTo>
              </a:path>
            </a:pathLst>
          </a:custGeom>
          <a:noFill/>
          <a:ln w="158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TextBox 66"/>
          <p:cNvSpPr txBox="1"/>
          <p:nvPr/>
        </p:nvSpPr>
        <p:spPr>
          <a:xfrm>
            <a:off x="92404" y="5000596"/>
            <a:ext cx="10308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 smtClean="0"/>
              <a:t>Прошлое</a:t>
            </a:r>
            <a:endParaRPr lang="ru-RU" sz="1400" dirty="0"/>
          </a:p>
        </p:txBody>
      </p:sp>
      <p:sp>
        <p:nvSpPr>
          <p:cNvPr id="69" name="TextBox 68"/>
          <p:cNvSpPr txBox="1"/>
          <p:nvPr/>
        </p:nvSpPr>
        <p:spPr>
          <a:xfrm>
            <a:off x="3101591" y="5918067"/>
            <a:ext cx="649331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/>
              <a:t>СРТ 1</a:t>
            </a:r>
            <a:endParaRPr lang="ru-RU" sz="1400" dirty="0"/>
          </a:p>
        </p:txBody>
      </p:sp>
      <p:sp>
        <p:nvSpPr>
          <p:cNvPr id="71" name="TextBox 70"/>
          <p:cNvSpPr txBox="1"/>
          <p:nvPr/>
        </p:nvSpPr>
        <p:spPr>
          <a:xfrm>
            <a:off x="5902918" y="5913438"/>
            <a:ext cx="741604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/>
              <a:t>СРТ 2</a:t>
            </a:r>
            <a:endParaRPr lang="ru-RU" sz="1400" dirty="0"/>
          </a:p>
        </p:txBody>
      </p:sp>
      <p:sp>
        <p:nvSpPr>
          <p:cNvPr id="72" name="TextBox 71"/>
          <p:cNvSpPr txBox="1"/>
          <p:nvPr/>
        </p:nvSpPr>
        <p:spPr>
          <a:xfrm>
            <a:off x="4003757" y="6418769"/>
            <a:ext cx="135255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 smtClean="0"/>
              <a:t>Естественный процесс</a:t>
            </a:r>
            <a:endParaRPr lang="ru-RU" sz="1400" dirty="0"/>
          </a:p>
        </p:txBody>
      </p:sp>
      <p:sp>
        <p:nvSpPr>
          <p:cNvPr id="73" name="TextBox 72"/>
          <p:cNvSpPr txBox="1"/>
          <p:nvPr/>
        </p:nvSpPr>
        <p:spPr>
          <a:xfrm>
            <a:off x="3238768" y="4687525"/>
            <a:ext cx="2366988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 smtClean="0"/>
              <a:t>Искусственный процесс</a:t>
            </a:r>
            <a:endParaRPr lang="ru-RU" sz="1400" dirty="0"/>
          </a:p>
        </p:txBody>
      </p: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652" y="5203732"/>
            <a:ext cx="674318" cy="882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5" name="Группа 96"/>
          <p:cNvGrpSpPr/>
          <p:nvPr/>
        </p:nvGrpSpPr>
        <p:grpSpPr>
          <a:xfrm>
            <a:off x="2547935" y="4555389"/>
            <a:ext cx="3968281" cy="1105859"/>
            <a:chOff x="751589" y="2852936"/>
            <a:chExt cx="4052465" cy="1986160"/>
          </a:xfrm>
        </p:grpSpPr>
        <p:grpSp>
          <p:nvGrpSpPr>
            <p:cNvPr id="76" name="Группа 168"/>
            <p:cNvGrpSpPr/>
            <p:nvPr/>
          </p:nvGrpSpPr>
          <p:grpSpPr>
            <a:xfrm>
              <a:off x="751589" y="2852936"/>
              <a:ext cx="2884307" cy="1986160"/>
              <a:chOff x="1687693" y="2924944"/>
              <a:chExt cx="2884307" cy="1986160"/>
            </a:xfrm>
          </p:grpSpPr>
          <p:cxnSp>
            <p:nvCxnSpPr>
              <p:cNvPr id="78" name="Прямая соединительная линия 77"/>
              <p:cNvCxnSpPr/>
              <p:nvPr/>
            </p:nvCxnSpPr>
            <p:spPr>
              <a:xfrm flipV="1">
                <a:off x="1687693" y="2924946"/>
                <a:ext cx="796075" cy="198615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Прямая соединительная линия 78"/>
              <p:cNvCxnSpPr/>
              <p:nvPr/>
            </p:nvCxnSpPr>
            <p:spPr>
              <a:xfrm>
                <a:off x="2483768" y="2924944"/>
                <a:ext cx="2088232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Прямая соединительная линия 76"/>
            <p:cNvCxnSpPr/>
            <p:nvPr/>
          </p:nvCxnSpPr>
          <p:spPr>
            <a:xfrm>
              <a:off x="3635896" y="2852936"/>
              <a:ext cx="1168158" cy="198616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0" name="Picture 4" descr="https://upload.wikimedia.org/wikipedia/commons/c/c6/Woodcut_Woman_Spinning_Detai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288" y="5203732"/>
            <a:ext cx="757439" cy="9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Прямоугольник 88"/>
          <p:cNvSpPr/>
          <p:nvPr/>
        </p:nvSpPr>
        <p:spPr>
          <a:xfrm>
            <a:off x="4057722" y="3485423"/>
            <a:ext cx="1058969" cy="687460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square" lIns="36000" tIns="0" rIns="0" bIns="0" rtlCol="0" anchor="ctr">
            <a:noAutofit/>
          </a:bodyPr>
          <a:lstStyle/>
          <a:p>
            <a:r>
              <a:rPr lang="ru-RU" sz="1400" dirty="0" err="1" smtClean="0"/>
              <a:t>Оргпроект</a:t>
            </a:r>
            <a:r>
              <a:rPr lang="ru-RU" sz="1400" dirty="0" smtClean="0"/>
              <a:t> технологи-ческой СРТ</a:t>
            </a:r>
            <a:endParaRPr lang="ru-RU" sz="1400" dirty="0"/>
          </a:p>
        </p:txBody>
      </p:sp>
      <p:grpSp>
        <p:nvGrpSpPr>
          <p:cNvPr id="90" name="Группа 89"/>
          <p:cNvGrpSpPr/>
          <p:nvPr/>
        </p:nvGrpSpPr>
        <p:grpSpPr>
          <a:xfrm>
            <a:off x="4620768" y="3375820"/>
            <a:ext cx="647238" cy="498759"/>
            <a:chOff x="4200602" y="3344800"/>
            <a:chExt cx="647238" cy="498759"/>
          </a:xfrm>
        </p:grpSpPr>
        <p:cxnSp>
          <p:nvCxnSpPr>
            <p:cNvPr id="91" name="Прямая соединительная линия 90"/>
            <p:cNvCxnSpPr/>
            <p:nvPr/>
          </p:nvCxnSpPr>
          <p:spPr>
            <a:xfrm>
              <a:off x="4847277" y="3344800"/>
              <a:ext cx="0" cy="4987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/>
          </p:nvCxnSpPr>
          <p:spPr>
            <a:xfrm>
              <a:off x="4200602" y="3356992"/>
              <a:ext cx="64723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Прямоугольник 92"/>
          <p:cNvSpPr/>
          <p:nvPr/>
        </p:nvSpPr>
        <p:spPr>
          <a:xfrm>
            <a:off x="4702628" y="3127215"/>
            <a:ext cx="608738" cy="224221"/>
          </a:xfrm>
          <a:prstGeom prst="rect">
            <a:avLst/>
          </a:prstGeom>
          <a:noFill/>
          <a:ln w="9525">
            <a:noFill/>
            <a:prstDash val="solid"/>
            <a:round/>
            <a:headEnd/>
            <a:tailEnd/>
          </a:ln>
        </p:spPr>
        <p:txBody>
          <a:bodyPr wrap="square" lIns="36000" tIns="0" rIns="0" bIns="0" rtlCol="0" anchor="b">
            <a:noAutofit/>
          </a:bodyPr>
          <a:lstStyle/>
          <a:p>
            <a:r>
              <a:rPr lang="ru-RU" sz="1400" dirty="0"/>
              <a:t>В</a:t>
            </a:r>
            <a:r>
              <a:rPr lang="ru-RU" sz="1400" dirty="0" smtClean="0"/>
              <a:t>ремя</a:t>
            </a:r>
            <a:endParaRPr lang="ru-RU" sz="1400" dirty="0"/>
          </a:p>
        </p:txBody>
      </p:sp>
      <p:grpSp>
        <p:nvGrpSpPr>
          <p:cNvPr id="50" name="Группа 49"/>
          <p:cNvGrpSpPr/>
          <p:nvPr/>
        </p:nvGrpSpPr>
        <p:grpSpPr>
          <a:xfrm rot="10800000">
            <a:off x="5170672" y="2833623"/>
            <a:ext cx="803402" cy="776703"/>
            <a:chOff x="3076806" y="3055820"/>
            <a:chExt cx="803402" cy="776703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 flipH="1">
              <a:off x="3076807" y="3055820"/>
              <a:ext cx="1719" cy="776703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rot="10800000" flipH="1">
              <a:off x="3076806" y="3832522"/>
              <a:ext cx="803402" cy="1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TextBox 101"/>
          <p:cNvSpPr txBox="1"/>
          <p:nvPr/>
        </p:nvSpPr>
        <p:spPr>
          <a:xfrm>
            <a:off x="8008762" y="5000596"/>
            <a:ext cx="10308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 smtClean="0"/>
              <a:t>Будущее</a:t>
            </a:r>
            <a:endParaRPr lang="ru-RU" sz="1400" dirty="0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2139" y="2414622"/>
            <a:ext cx="326715" cy="72934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1977" y="3874579"/>
            <a:ext cx="1110596" cy="1008336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375238" y="4186774"/>
            <a:ext cx="1567654" cy="318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400" dirty="0" smtClean="0"/>
              <a:t>Инженер</a:t>
            </a:r>
            <a:endParaRPr lang="ru-RU" sz="1400" dirty="0"/>
          </a:p>
        </p:txBody>
      </p:sp>
      <p:grpSp>
        <p:nvGrpSpPr>
          <p:cNvPr id="49" name="Группа 48"/>
          <p:cNvGrpSpPr/>
          <p:nvPr/>
        </p:nvGrpSpPr>
        <p:grpSpPr>
          <a:xfrm>
            <a:off x="2822159" y="3501008"/>
            <a:ext cx="631097" cy="776703"/>
            <a:chOff x="3076807" y="3055820"/>
            <a:chExt cx="631097" cy="776703"/>
          </a:xfrm>
        </p:grpSpPr>
        <p:cxnSp>
          <p:nvCxnSpPr>
            <p:cNvPr id="54" name="Прямая соединительная линия 53"/>
            <p:cNvCxnSpPr/>
            <p:nvPr/>
          </p:nvCxnSpPr>
          <p:spPr>
            <a:xfrm flipH="1">
              <a:off x="3076807" y="3055820"/>
              <a:ext cx="1719" cy="77670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3076807" y="3832523"/>
              <a:ext cx="631097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4089934" y="5054700"/>
            <a:ext cx="10308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 smtClean="0"/>
              <a:t>Настоящее</a:t>
            </a:r>
            <a:endParaRPr lang="ru-RU" sz="1400" dirty="0"/>
          </a:p>
        </p:txBody>
      </p:sp>
      <p:grpSp>
        <p:nvGrpSpPr>
          <p:cNvPr id="70" name="Группа 69"/>
          <p:cNvGrpSpPr/>
          <p:nvPr/>
        </p:nvGrpSpPr>
        <p:grpSpPr>
          <a:xfrm>
            <a:off x="3554477" y="2820065"/>
            <a:ext cx="1202991" cy="1331451"/>
            <a:chOff x="6403571" y="682145"/>
            <a:chExt cx="1882976" cy="2528554"/>
          </a:xfrm>
        </p:grpSpPr>
        <p:pic>
          <p:nvPicPr>
            <p:cNvPr id="94" name="Рисунок 93"/>
            <p:cNvPicPr>
              <a:picLocks noChangeAspect="1"/>
            </p:cNvPicPr>
            <p:nvPr/>
          </p:nvPicPr>
          <p:blipFill rotWithShape="1">
            <a:blip r:embed="rId7"/>
            <a:srcRect l="11894" t="6805" r="13449" b="11237"/>
            <a:stretch/>
          </p:blipFill>
          <p:spPr>
            <a:xfrm rot="16844800">
              <a:off x="7059702" y="714533"/>
              <a:ext cx="1259233" cy="1194457"/>
            </a:xfrm>
            <a:prstGeom prst="rect">
              <a:avLst/>
            </a:prstGeom>
          </p:spPr>
        </p:pic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03571" y="1939622"/>
              <a:ext cx="572881" cy="1271077"/>
            </a:xfrm>
            <a:prstGeom prst="rect">
              <a:avLst/>
            </a:prstGeom>
          </p:spPr>
        </p:pic>
        <p:sp>
          <p:nvSpPr>
            <p:cNvPr id="96" name="TextBox 95"/>
            <p:cNvSpPr txBox="1"/>
            <p:nvPr/>
          </p:nvSpPr>
          <p:spPr>
            <a:xfrm rot="20281606">
              <a:off x="7313586" y="932429"/>
              <a:ext cx="921339" cy="526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/>
                <a:t>цены</a:t>
              </a:r>
              <a:endParaRPr lang="ru-RU" sz="1200" b="1" dirty="0"/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2104598" y="3273275"/>
            <a:ext cx="17911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400" dirty="0" smtClean="0"/>
              <a:t>Предприниматель</a:t>
            </a:r>
            <a:endParaRPr lang="ru-RU" sz="1400" dirty="0"/>
          </a:p>
        </p:txBody>
      </p:sp>
      <p:grpSp>
        <p:nvGrpSpPr>
          <p:cNvPr id="86" name="Группа 85"/>
          <p:cNvGrpSpPr/>
          <p:nvPr/>
        </p:nvGrpSpPr>
        <p:grpSpPr>
          <a:xfrm>
            <a:off x="3913407" y="3375820"/>
            <a:ext cx="647238" cy="498759"/>
            <a:chOff x="4200602" y="3344800"/>
            <a:chExt cx="647238" cy="498759"/>
          </a:xfrm>
        </p:grpSpPr>
        <p:cxnSp>
          <p:nvCxnSpPr>
            <p:cNvPr id="87" name="Прямая соединительная линия 86"/>
            <p:cNvCxnSpPr/>
            <p:nvPr/>
          </p:nvCxnSpPr>
          <p:spPr>
            <a:xfrm>
              <a:off x="4212794" y="3344800"/>
              <a:ext cx="0" cy="4987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>
              <a:off x="4200602" y="3356992"/>
              <a:ext cx="64723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Прямоугольник 97"/>
          <p:cNvSpPr/>
          <p:nvPr/>
        </p:nvSpPr>
        <p:spPr>
          <a:xfrm>
            <a:off x="539552" y="3429000"/>
            <a:ext cx="2234004" cy="525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36000" rtlCol="0" anchor="b"/>
          <a:lstStyle/>
          <a:p>
            <a:pPr algn="r"/>
            <a:r>
              <a:rPr lang="ru-RU" sz="1400" dirty="0" smtClean="0"/>
              <a:t>Проекты инструментов и технологий</a:t>
            </a:r>
            <a:endParaRPr lang="ru-RU" sz="1400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4819812" y="2314903"/>
            <a:ext cx="1180056" cy="551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r"/>
            <a:r>
              <a:rPr lang="ru-RU" sz="1400" b="1" dirty="0" smtClean="0"/>
              <a:t>Рамки, институты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78266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6406" y="2571744"/>
            <a:ext cx="8555075" cy="186137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accent1"/>
                </a:solidFill>
              </a:rPr>
              <a:t>Раздел </a:t>
            </a:r>
            <a:r>
              <a:rPr lang="ru-RU" sz="2800" b="1" dirty="0" smtClean="0">
                <a:solidFill>
                  <a:schemeClr val="accent1"/>
                </a:solidFill>
              </a:rPr>
              <a:t>14</a:t>
            </a:r>
            <a:r>
              <a:rPr lang="ru-RU" sz="2800" b="1" dirty="0">
                <a:solidFill>
                  <a:schemeClr val="accent1"/>
                </a:solidFill>
              </a:rPr>
              <a:t>. Феномен догоняющей индустриализации. К вопросу о сомнительной роли государства</a:t>
            </a:r>
            <a:endParaRPr lang="bg-BG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98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Снимок экрана 2016-07-08 в 11.22.4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697" y="2047226"/>
            <a:ext cx="5742735" cy="31426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1143000"/>
          </a:xfrm>
        </p:spPr>
        <p:txBody>
          <a:bodyPr>
            <a:noAutofit/>
          </a:bodyPr>
          <a:lstStyle/>
          <a:p>
            <a:r>
              <a:rPr lang="ru-RU" dirty="0"/>
              <a:t>С точки зрения тех, кто принимал вызов отсталости, все промышленные революции носили догоняющий характер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124744"/>
            <a:ext cx="44311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С точки зрения тех, кто, сам не являясь лидером экономического развития, претендовал на лидерство, все промышленные революции были догоняющими.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1124744"/>
            <a:ext cx="4355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Не хотелось бы за счет использованного нами способа схематизации этапов развития создать впечатление, что все страны, становившиеся на путь догоняющего развития, прошли его успешно.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305615"/>
            <a:ext cx="24661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Мы в большей степени рассматривали успешные </a:t>
            </a:r>
            <a:r>
              <a:rPr lang="ru-RU" sz="1400" dirty="0" smtClean="0"/>
              <a:t>попытки </a:t>
            </a:r>
            <a:r>
              <a:rPr lang="ru-RU" sz="1400" dirty="0"/>
              <a:t>складывания </a:t>
            </a:r>
            <a:r>
              <a:rPr lang="ru-RU" sz="1400" dirty="0" smtClean="0"/>
              <a:t>«клеточек» </a:t>
            </a:r>
            <a:r>
              <a:rPr lang="ru-RU" sz="1400" dirty="0"/>
              <a:t>накопления и распространения знаний, формирования новых позиций и их социальных проекций, освоения технологий мышления.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5283205"/>
            <a:ext cx="8479196" cy="954107"/>
          </a:xfrm>
          <a:prstGeom prst="rect">
            <a:avLst/>
          </a:prstGeom>
          <a:solidFill>
            <a:schemeClr val="bg1"/>
          </a:solidFill>
        </p:spPr>
        <p:txBody>
          <a:bodyPr wrap="square" rIns="0">
            <a:spAutoFit/>
          </a:bodyPr>
          <a:lstStyle/>
          <a:p>
            <a:r>
              <a:rPr lang="ru-RU" sz="1400" dirty="0"/>
              <a:t>Не все добились на этом пути успеха. Кроме Объединенных провинций, Англии и США есть еще Франция, Япония, Германия, Россия/СССР, а в Америке – Мексика и Бразилия, которые не достигли лидерства и получили значительные негативные последствия своих попыток. И, возможно, опыт того, что делать не нужно, чтобы не проиграть, не менее важен, чем опыт того, что делать нужно.</a:t>
            </a:r>
          </a:p>
        </p:txBody>
      </p:sp>
      <p:sp>
        <p:nvSpPr>
          <p:cNvPr id="12" name="Прямоугольник 20"/>
          <p:cNvSpPr>
            <a:spLocks noChangeArrowheads="1"/>
          </p:cNvSpPr>
          <p:nvPr/>
        </p:nvSpPr>
        <p:spPr bwMode="auto">
          <a:xfrm>
            <a:off x="3491880" y="2348880"/>
            <a:ext cx="3816424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400" b="1" dirty="0"/>
              <a:t>ВВП на душу населения</a:t>
            </a:r>
            <a:r>
              <a:rPr lang="ru-RU" sz="1400" dirty="0"/>
              <a:t>,</a:t>
            </a:r>
          </a:p>
          <a:p>
            <a:pPr algn="r"/>
            <a:r>
              <a:rPr lang="ru-RU" sz="1400" dirty="0"/>
              <a:t>в </a:t>
            </a:r>
            <a:r>
              <a:rPr lang="ru-RU" sz="1400" dirty="0" err="1"/>
              <a:t>междунар</a:t>
            </a:r>
            <a:r>
              <a:rPr lang="ru-RU" sz="1400" dirty="0"/>
              <a:t>. долларах Гэри-</a:t>
            </a:r>
            <a:r>
              <a:rPr lang="ru-RU" sz="1400" dirty="0" err="1"/>
              <a:t>Хамиса</a:t>
            </a:r>
            <a:r>
              <a:rPr lang="ru-RU" sz="1400" dirty="0"/>
              <a:t> 1990</a:t>
            </a:r>
            <a:r>
              <a:rPr lang="ru-RU" sz="1400" baseline="30000" dirty="0"/>
              <a:t>1</a:t>
            </a:r>
          </a:p>
        </p:txBody>
      </p:sp>
      <p:sp>
        <p:nvSpPr>
          <p:cNvPr id="13" name="Прямоугольник 74"/>
          <p:cNvSpPr/>
          <p:nvPr/>
        </p:nvSpPr>
        <p:spPr>
          <a:xfrm>
            <a:off x="611561" y="6625928"/>
            <a:ext cx="6264696" cy="215444"/>
          </a:xfrm>
          <a:prstGeom prst="rect">
            <a:avLst/>
          </a:prstGeom>
          <a:solidFill>
            <a:schemeClr val="bg1"/>
          </a:solidFill>
        </p:spPr>
        <p:txBody>
          <a:bodyPr wrap="square" anchor="b">
            <a:spAutoFit/>
          </a:bodyPr>
          <a:lstStyle/>
          <a:p>
            <a:r>
              <a:rPr lang="ru-RU" sz="800" baseline="30000" dirty="0"/>
              <a:t>1 </a:t>
            </a:r>
            <a:r>
              <a:rPr lang="en-US" sz="800" dirty="0"/>
              <a:t>Maddison. The word economy</a:t>
            </a:r>
            <a:r>
              <a:rPr lang="ru-RU" sz="800" dirty="0"/>
              <a:t>: а </a:t>
            </a:r>
            <a:r>
              <a:rPr lang="en-US" sz="800" dirty="0"/>
              <a:t>millennial perspective</a:t>
            </a:r>
            <a:r>
              <a:rPr lang="ru-RU" sz="800" dirty="0"/>
              <a:t>. С. </a:t>
            </a:r>
            <a:r>
              <a:rPr lang="en-US" sz="800" dirty="0"/>
              <a:t>264</a:t>
            </a:r>
            <a:r>
              <a:rPr lang="ru-RU" sz="800" dirty="0"/>
              <a:t>. </a:t>
            </a:r>
            <a:r>
              <a:rPr lang="ru-RU" sz="800" baseline="30000" dirty="0"/>
              <a:t>2 </a:t>
            </a:r>
            <a:r>
              <a:rPr lang="en-US" sz="800" dirty="0"/>
              <a:t>Maddison. Historical Statistics for the World Economy:  1-2003 AD</a:t>
            </a:r>
            <a:endParaRPr lang="ru-RU" sz="800" dirty="0"/>
          </a:p>
        </p:txBody>
      </p:sp>
      <p:sp>
        <p:nvSpPr>
          <p:cNvPr id="5" name="Овал 4"/>
          <p:cNvSpPr/>
          <p:nvPr/>
        </p:nvSpPr>
        <p:spPr>
          <a:xfrm rot="17920082">
            <a:off x="6127561" y="3296101"/>
            <a:ext cx="3021177" cy="64370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7419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/>
          <p:nvPr/>
        </p:nvSpPr>
        <p:spPr>
          <a:xfrm>
            <a:off x="4572000" y="2607649"/>
            <a:ext cx="2980604" cy="79246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ru-RU" sz="1400" dirty="0" smtClean="0"/>
              <a:t>Производственные</a:t>
            </a:r>
          </a:p>
          <a:p>
            <a:r>
              <a:rPr lang="ru-RU" sz="1400" dirty="0" smtClean="0"/>
              <a:t>отношения</a:t>
            </a:r>
            <a:endParaRPr lang="en-US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79296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Факторы промышленной революции оказывали влияние на разделение труда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Rectangle 14"/>
          <p:cNvSpPr/>
          <p:nvPr/>
        </p:nvSpPr>
        <p:spPr>
          <a:xfrm>
            <a:off x="4572000" y="3933056"/>
            <a:ext cx="2980604" cy="7920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>
              <a:tabLst>
                <a:tab pos="1790700" algn="l"/>
              </a:tabLst>
            </a:pPr>
            <a:r>
              <a:rPr lang="ru-RU" sz="1400" dirty="0" smtClean="0"/>
              <a:t>Производительные</a:t>
            </a:r>
          </a:p>
          <a:p>
            <a:pPr>
              <a:tabLst>
                <a:tab pos="1790700" algn="l"/>
              </a:tabLst>
            </a:pPr>
            <a:r>
              <a:rPr lang="ru-RU" sz="1400" dirty="0" smtClean="0"/>
              <a:t>силы</a:t>
            </a:r>
            <a:endParaRPr lang="en-US" sz="1400" dirty="0"/>
          </a:p>
        </p:txBody>
      </p:sp>
      <p:pic>
        <p:nvPicPr>
          <p:cNvPr id="1030" name="Picture 6" descr="http://www.naikom.ru/img/blog/postpics/shest/0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5" t="11984" r="24937" b="50216"/>
          <a:stretch/>
        </p:blipFill>
        <p:spPr bwMode="auto">
          <a:xfrm>
            <a:off x="6508766" y="2633049"/>
            <a:ext cx="717297" cy="76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naikom.ru/img/blog/postpics/shest/0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7" r="77088" b="53814"/>
          <a:stretch/>
        </p:blipFill>
        <p:spPr bwMode="auto">
          <a:xfrm>
            <a:off x="6531385" y="3983856"/>
            <a:ext cx="672058" cy="66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encrypted-tbn3.gstatic.com/images?q=tbn:ANd9GcRlHvsvvY-hH3z6Xf--MRWLXzi_dX4kDj-qezjE4NBZlkHVXGt0ug9kL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0313">
            <a:off x="6505395" y="3321121"/>
            <a:ext cx="730671" cy="73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/>
          <p:cNvSpPr/>
          <p:nvPr/>
        </p:nvSpPr>
        <p:spPr>
          <a:xfrm>
            <a:off x="4775200" y="3518073"/>
            <a:ext cx="1900975" cy="30008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Ins="0">
            <a:spAutoFit/>
          </a:bodyPr>
          <a:lstStyle/>
          <a:p>
            <a:pPr algn="r"/>
            <a:r>
              <a:rPr lang="ru-RU" sz="1350" b="1" dirty="0" smtClean="0"/>
              <a:t>Разделение труда</a:t>
            </a:r>
            <a:endParaRPr lang="ru-RU" sz="1350" b="1" dirty="0"/>
          </a:p>
        </p:txBody>
      </p:sp>
      <p:sp>
        <p:nvSpPr>
          <p:cNvPr id="11" name="Freeform 10"/>
          <p:cNvSpPr/>
          <p:nvPr/>
        </p:nvSpPr>
        <p:spPr>
          <a:xfrm>
            <a:off x="3132000" y="1556952"/>
            <a:ext cx="1440000" cy="1440000"/>
          </a:xfrm>
          <a:custGeom>
            <a:avLst/>
            <a:gdLst>
              <a:gd name="connsiteX0" fmla="*/ 0 w 1570111"/>
              <a:gd name="connsiteY0" fmla="*/ 785056 h 1570111"/>
              <a:gd name="connsiteX1" fmla="*/ 785056 w 1570111"/>
              <a:gd name="connsiteY1" fmla="*/ 0 h 1570111"/>
              <a:gd name="connsiteX2" fmla="*/ 1570112 w 1570111"/>
              <a:gd name="connsiteY2" fmla="*/ 785056 h 1570111"/>
              <a:gd name="connsiteX3" fmla="*/ 785056 w 1570111"/>
              <a:gd name="connsiteY3" fmla="*/ 1570112 h 1570111"/>
              <a:gd name="connsiteX4" fmla="*/ 0 w 1570111"/>
              <a:gd name="connsiteY4" fmla="*/ 785056 h 157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0111" h="1570111">
                <a:moveTo>
                  <a:pt x="0" y="785056"/>
                </a:moveTo>
                <a:cubicBezTo>
                  <a:pt x="0" y="351482"/>
                  <a:pt x="351482" y="0"/>
                  <a:pt x="785056" y="0"/>
                </a:cubicBezTo>
                <a:cubicBezTo>
                  <a:pt x="1218630" y="0"/>
                  <a:pt x="1570112" y="351482"/>
                  <a:pt x="1570112" y="785056"/>
                </a:cubicBezTo>
                <a:cubicBezTo>
                  <a:pt x="1570112" y="1218630"/>
                  <a:pt x="1218630" y="1570112"/>
                  <a:pt x="785056" y="1570112"/>
                </a:cubicBezTo>
                <a:cubicBezTo>
                  <a:pt x="351482" y="1570112"/>
                  <a:pt x="0" y="1218630"/>
                  <a:pt x="0" y="785056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0" tIns="245177" rIns="0" bIns="245177" numCol="1" spcCol="1270" anchor="ctr" anchorCtr="0">
            <a:noAutofit/>
          </a:bodyPr>
          <a:lstStyle/>
          <a:p>
            <a:pPr lvl="0" algn="ctr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1400" kern="1200" dirty="0" smtClean="0"/>
              <a:t>Человеческий капитал</a:t>
            </a:r>
            <a:endParaRPr lang="bg-BG" sz="1400" kern="1200" dirty="0"/>
          </a:p>
        </p:txBody>
      </p:sp>
      <p:sp>
        <p:nvSpPr>
          <p:cNvPr id="12" name="Freeform 13"/>
          <p:cNvSpPr/>
          <p:nvPr/>
        </p:nvSpPr>
        <p:spPr>
          <a:xfrm>
            <a:off x="7629733" y="2979306"/>
            <a:ext cx="1440000" cy="1440000"/>
          </a:xfrm>
          <a:custGeom>
            <a:avLst/>
            <a:gdLst>
              <a:gd name="connsiteX0" fmla="*/ 0 w 1570111"/>
              <a:gd name="connsiteY0" fmla="*/ 785056 h 1570111"/>
              <a:gd name="connsiteX1" fmla="*/ 785056 w 1570111"/>
              <a:gd name="connsiteY1" fmla="*/ 0 h 1570111"/>
              <a:gd name="connsiteX2" fmla="*/ 1570112 w 1570111"/>
              <a:gd name="connsiteY2" fmla="*/ 785056 h 1570111"/>
              <a:gd name="connsiteX3" fmla="*/ 785056 w 1570111"/>
              <a:gd name="connsiteY3" fmla="*/ 1570112 h 1570111"/>
              <a:gd name="connsiteX4" fmla="*/ 0 w 1570111"/>
              <a:gd name="connsiteY4" fmla="*/ 785056 h 157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0111" h="1570111">
                <a:moveTo>
                  <a:pt x="0" y="785056"/>
                </a:moveTo>
                <a:cubicBezTo>
                  <a:pt x="0" y="351482"/>
                  <a:pt x="351482" y="0"/>
                  <a:pt x="785056" y="0"/>
                </a:cubicBezTo>
                <a:cubicBezTo>
                  <a:pt x="1218630" y="0"/>
                  <a:pt x="1570112" y="351482"/>
                  <a:pt x="1570112" y="785056"/>
                </a:cubicBezTo>
                <a:cubicBezTo>
                  <a:pt x="1570112" y="1218630"/>
                  <a:pt x="1218630" y="1570112"/>
                  <a:pt x="785056" y="1570112"/>
                </a:cubicBezTo>
                <a:cubicBezTo>
                  <a:pt x="351482" y="1570112"/>
                  <a:pt x="0" y="1218630"/>
                  <a:pt x="0" y="785056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bg-BG" sz="1350" dirty="0" smtClean="0"/>
              <a:t>Географический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bg-BG" sz="1350" dirty="0" smtClean="0"/>
              <a:t>и </a:t>
            </a:r>
            <a:r>
              <a:rPr lang="bg-BG" sz="1350" dirty="0"/>
              <a:t>природно-климатический детерминизм</a:t>
            </a:r>
          </a:p>
        </p:txBody>
      </p:sp>
      <p:sp>
        <p:nvSpPr>
          <p:cNvPr id="16" name="Freeform 18"/>
          <p:cNvSpPr/>
          <p:nvPr/>
        </p:nvSpPr>
        <p:spPr>
          <a:xfrm>
            <a:off x="3132000" y="4365104"/>
            <a:ext cx="1440000" cy="1440000"/>
          </a:xfrm>
          <a:custGeom>
            <a:avLst/>
            <a:gdLst>
              <a:gd name="connsiteX0" fmla="*/ 0 w 1570111"/>
              <a:gd name="connsiteY0" fmla="*/ 785056 h 1570111"/>
              <a:gd name="connsiteX1" fmla="*/ 785056 w 1570111"/>
              <a:gd name="connsiteY1" fmla="*/ 0 h 1570111"/>
              <a:gd name="connsiteX2" fmla="*/ 1570112 w 1570111"/>
              <a:gd name="connsiteY2" fmla="*/ 785056 h 1570111"/>
              <a:gd name="connsiteX3" fmla="*/ 785056 w 1570111"/>
              <a:gd name="connsiteY3" fmla="*/ 1570112 h 1570111"/>
              <a:gd name="connsiteX4" fmla="*/ 0 w 1570111"/>
              <a:gd name="connsiteY4" fmla="*/ 785056 h 157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0111" h="1570111">
                <a:moveTo>
                  <a:pt x="0" y="785056"/>
                </a:moveTo>
                <a:cubicBezTo>
                  <a:pt x="0" y="351482"/>
                  <a:pt x="351482" y="0"/>
                  <a:pt x="785056" y="0"/>
                </a:cubicBezTo>
                <a:cubicBezTo>
                  <a:pt x="1218630" y="0"/>
                  <a:pt x="1570112" y="351482"/>
                  <a:pt x="1570112" y="785056"/>
                </a:cubicBezTo>
                <a:cubicBezTo>
                  <a:pt x="1570112" y="1218630"/>
                  <a:pt x="1218630" y="1570112"/>
                  <a:pt x="785056" y="1570112"/>
                </a:cubicBezTo>
                <a:cubicBezTo>
                  <a:pt x="351482" y="1570112"/>
                  <a:pt x="0" y="1218630"/>
                  <a:pt x="0" y="785056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0" tIns="245177" rIns="0" bIns="245177" numCol="1" spcCol="1270" anchor="ctr" anchorCtr="0">
            <a:noAutofit/>
          </a:bodyPr>
          <a:lstStyle/>
          <a:p>
            <a:pPr lvl="0" algn="ctr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/>
              <a:t>Социальные структуры</a:t>
            </a:r>
            <a:endParaRPr lang="ru-RU" sz="1400" dirty="0"/>
          </a:p>
        </p:txBody>
      </p:sp>
      <p:sp>
        <p:nvSpPr>
          <p:cNvPr id="17" name="Freeform 10"/>
          <p:cNvSpPr/>
          <p:nvPr/>
        </p:nvSpPr>
        <p:spPr>
          <a:xfrm>
            <a:off x="5763443" y="988777"/>
            <a:ext cx="1440000" cy="1440000"/>
          </a:xfrm>
          <a:custGeom>
            <a:avLst/>
            <a:gdLst>
              <a:gd name="connsiteX0" fmla="*/ 0 w 1570111"/>
              <a:gd name="connsiteY0" fmla="*/ 785056 h 1570111"/>
              <a:gd name="connsiteX1" fmla="*/ 785056 w 1570111"/>
              <a:gd name="connsiteY1" fmla="*/ 0 h 1570111"/>
              <a:gd name="connsiteX2" fmla="*/ 1570112 w 1570111"/>
              <a:gd name="connsiteY2" fmla="*/ 785056 h 1570111"/>
              <a:gd name="connsiteX3" fmla="*/ 785056 w 1570111"/>
              <a:gd name="connsiteY3" fmla="*/ 1570112 h 1570111"/>
              <a:gd name="connsiteX4" fmla="*/ 0 w 1570111"/>
              <a:gd name="connsiteY4" fmla="*/ 785056 h 157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0111" h="1570111">
                <a:moveTo>
                  <a:pt x="0" y="785056"/>
                </a:moveTo>
                <a:cubicBezTo>
                  <a:pt x="0" y="351482"/>
                  <a:pt x="351482" y="0"/>
                  <a:pt x="785056" y="0"/>
                </a:cubicBezTo>
                <a:cubicBezTo>
                  <a:pt x="1218630" y="0"/>
                  <a:pt x="1570112" y="351482"/>
                  <a:pt x="1570112" y="785056"/>
                </a:cubicBezTo>
                <a:cubicBezTo>
                  <a:pt x="1570112" y="1218630"/>
                  <a:pt x="1218630" y="1570112"/>
                  <a:pt x="785056" y="1570112"/>
                </a:cubicBezTo>
                <a:cubicBezTo>
                  <a:pt x="351482" y="1570112"/>
                  <a:pt x="0" y="1218630"/>
                  <a:pt x="0" y="785056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0" tIns="72000" rIns="0" bIns="0" numCol="1" spcCol="1270" anchor="ctr" anchorCtr="0">
            <a:noAutofit/>
          </a:bodyPr>
          <a:lstStyle/>
          <a:p>
            <a:pPr lvl="0" algn="ctr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1400" kern="1200" dirty="0" smtClean="0"/>
              <a:t>Производство, накопление, распространение и освоение знаний</a:t>
            </a:r>
            <a:endParaRPr lang="bg-BG" sz="1400" kern="1200" dirty="0"/>
          </a:p>
        </p:txBody>
      </p:sp>
      <p:sp>
        <p:nvSpPr>
          <p:cNvPr id="18" name="Freeform 18"/>
          <p:cNvSpPr/>
          <p:nvPr/>
        </p:nvSpPr>
        <p:spPr>
          <a:xfrm>
            <a:off x="5763443" y="4869160"/>
            <a:ext cx="1440000" cy="1440000"/>
          </a:xfrm>
          <a:custGeom>
            <a:avLst/>
            <a:gdLst>
              <a:gd name="connsiteX0" fmla="*/ 0 w 1570111"/>
              <a:gd name="connsiteY0" fmla="*/ 785056 h 1570111"/>
              <a:gd name="connsiteX1" fmla="*/ 785056 w 1570111"/>
              <a:gd name="connsiteY1" fmla="*/ 0 h 1570111"/>
              <a:gd name="connsiteX2" fmla="*/ 1570112 w 1570111"/>
              <a:gd name="connsiteY2" fmla="*/ 785056 h 1570111"/>
              <a:gd name="connsiteX3" fmla="*/ 785056 w 1570111"/>
              <a:gd name="connsiteY3" fmla="*/ 1570112 h 1570111"/>
              <a:gd name="connsiteX4" fmla="*/ 0 w 1570111"/>
              <a:gd name="connsiteY4" fmla="*/ 785056 h 157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0111" h="1570111">
                <a:moveTo>
                  <a:pt x="0" y="785056"/>
                </a:moveTo>
                <a:cubicBezTo>
                  <a:pt x="0" y="351482"/>
                  <a:pt x="351482" y="0"/>
                  <a:pt x="785056" y="0"/>
                </a:cubicBezTo>
                <a:cubicBezTo>
                  <a:pt x="1218630" y="0"/>
                  <a:pt x="1570112" y="351482"/>
                  <a:pt x="1570112" y="785056"/>
                </a:cubicBezTo>
                <a:cubicBezTo>
                  <a:pt x="1570112" y="1218630"/>
                  <a:pt x="1218630" y="1570112"/>
                  <a:pt x="785056" y="1570112"/>
                </a:cubicBezTo>
                <a:cubicBezTo>
                  <a:pt x="351482" y="1570112"/>
                  <a:pt x="0" y="1218630"/>
                  <a:pt x="0" y="785056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0" tIns="245177" rIns="0" bIns="245177" numCol="1" spcCol="1270" anchor="ctr" anchorCtr="0">
            <a:noAutofit/>
          </a:bodyPr>
          <a:lstStyle/>
          <a:p>
            <a:pPr lvl="0" algn="ctr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/>
              <a:t>Социальные институты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17937" y="1394187"/>
            <a:ext cx="2569887" cy="477053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dirty="0"/>
              <a:t>Все </a:t>
            </a:r>
            <a:r>
              <a:rPr lang="ru-RU" sz="1400" dirty="0" smtClean="0"/>
              <a:t>те, кто, разбирая </a:t>
            </a:r>
            <a:r>
              <a:rPr lang="ru-RU" sz="1400" dirty="0"/>
              <a:t>историю </a:t>
            </a:r>
            <a:r>
              <a:rPr lang="ru-RU" sz="1400" dirty="0" smtClean="0"/>
              <a:t>Первой английской промышленной революции, промышленной революции в Объединенных провинциях или историю Второй промышленной революции в США, фиксировали разные </a:t>
            </a:r>
            <a:r>
              <a:rPr lang="ru-RU" sz="1400" dirty="0"/>
              <a:t>факторы, </a:t>
            </a:r>
            <a:r>
              <a:rPr lang="ru-RU" sz="1400" dirty="0" smtClean="0"/>
              <a:t>которые задают </a:t>
            </a:r>
            <a:r>
              <a:rPr lang="ru-RU" sz="1400" dirty="0"/>
              <a:t>связь между производительными силами и производственными отношениями, </a:t>
            </a:r>
            <a:r>
              <a:rPr lang="ru-RU" sz="1400" dirty="0" smtClean="0"/>
              <a:t>правы</a:t>
            </a:r>
            <a:r>
              <a:rPr lang="ru-RU" sz="1400" dirty="0"/>
              <a:t>: все эти факторы </a:t>
            </a:r>
            <a:r>
              <a:rPr lang="ru-RU" sz="1400" dirty="0" smtClean="0"/>
              <a:t>были </a:t>
            </a:r>
            <a:r>
              <a:rPr lang="ru-RU" sz="1400" dirty="0"/>
              <a:t>и </a:t>
            </a:r>
            <a:r>
              <a:rPr lang="ru-RU" sz="1400" dirty="0" smtClean="0"/>
              <a:t>оказывали влияние.</a:t>
            </a:r>
          </a:p>
          <a:p>
            <a:pPr>
              <a:spcAft>
                <a:spcPts val="1200"/>
              </a:spcAft>
            </a:pPr>
            <a:r>
              <a:rPr lang="ru-RU" sz="1400" dirty="0" smtClean="0"/>
              <a:t>Однако вес этих факторов и возникающие причинно-следственные связи опосредованы механизмом разделения труда.</a:t>
            </a:r>
            <a:endParaRPr lang="ru-RU" sz="1400" dirty="0"/>
          </a:p>
        </p:txBody>
      </p:sp>
      <p:sp>
        <p:nvSpPr>
          <p:cNvPr id="20" name="Стрелка вправо 19"/>
          <p:cNvSpPr/>
          <p:nvPr/>
        </p:nvSpPr>
        <p:spPr>
          <a:xfrm rot="780553">
            <a:off x="4596290" y="5221203"/>
            <a:ext cx="1116175" cy="34307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400" dirty="0"/>
          </a:p>
        </p:txBody>
      </p:sp>
      <p:sp>
        <p:nvSpPr>
          <p:cNvPr id="30" name="Стрелка вправо 29"/>
          <p:cNvSpPr/>
          <p:nvPr/>
        </p:nvSpPr>
        <p:spPr>
          <a:xfrm rot="16200000">
            <a:off x="5741537" y="3957481"/>
            <a:ext cx="1429478" cy="34307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400" dirty="0"/>
          </a:p>
        </p:txBody>
      </p:sp>
      <p:sp>
        <p:nvSpPr>
          <p:cNvPr id="31" name="Стрелка вправо 30"/>
          <p:cNvSpPr/>
          <p:nvPr/>
        </p:nvSpPr>
        <p:spPr>
          <a:xfrm rot="8511101">
            <a:off x="7424078" y="4073937"/>
            <a:ext cx="364410" cy="34307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400" dirty="0"/>
          </a:p>
        </p:txBody>
      </p:sp>
      <p:sp>
        <p:nvSpPr>
          <p:cNvPr id="32" name="Стрелка вправо 31"/>
          <p:cNvSpPr/>
          <p:nvPr/>
        </p:nvSpPr>
        <p:spPr>
          <a:xfrm>
            <a:off x="7087513" y="3518073"/>
            <a:ext cx="580481" cy="34307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400" dirty="0"/>
          </a:p>
        </p:txBody>
      </p:sp>
      <p:sp>
        <p:nvSpPr>
          <p:cNvPr id="33" name="Стрелка вправо 32"/>
          <p:cNvSpPr/>
          <p:nvPr/>
        </p:nvSpPr>
        <p:spPr>
          <a:xfrm rot="12695293">
            <a:off x="7422263" y="3068659"/>
            <a:ext cx="413624" cy="34307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400" dirty="0"/>
          </a:p>
        </p:txBody>
      </p:sp>
      <p:sp>
        <p:nvSpPr>
          <p:cNvPr id="34" name="Стрелка вправо 33"/>
          <p:cNvSpPr/>
          <p:nvPr/>
        </p:nvSpPr>
        <p:spPr>
          <a:xfrm rot="16200000">
            <a:off x="5510243" y="2770430"/>
            <a:ext cx="1330036" cy="34307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400" dirty="0"/>
          </a:p>
        </p:txBody>
      </p:sp>
      <p:sp>
        <p:nvSpPr>
          <p:cNvPr id="35" name="Стрелка вправо 34"/>
          <p:cNvSpPr/>
          <p:nvPr/>
        </p:nvSpPr>
        <p:spPr>
          <a:xfrm rot="5400000">
            <a:off x="6313316" y="2351575"/>
            <a:ext cx="364410" cy="34307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400" dirty="0"/>
          </a:p>
        </p:txBody>
      </p:sp>
      <p:sp>
        <p:nvSpPr>
          <p:cNvPr id="36" name="Стрелка вправо 35"/>
          <p:cNvSpPr/>
          <p:nvPr/>
        </p:nvSpPr>
        <p:spPr>
          <a:xfrm rot="13415685">
            <a:off x="4181349" y="3023365"/>
            <a:ext cx="1115450" cy="34307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400" dirty="0"/>
          </a:p>
        </p:txBody>
      </p:sp>
      <p:sp>
        <p:nvSpPr>
          <p:cNvPr id="37" name="Стрелка вправо 36"/>
          <p:cNvSpPr/>
          <p:nvPr/>
        </p:nvSpPr>
        <p:spPr>
          <a:xfrm rot="7861074">
            <a:off x="4151446" y="4009634"/>
            <a:ext cx="1138411" cy="34307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400" dirty="0"/>
          </a:p>
        </p:txBody>
      </p:sp>
      <p:sp>
        <p:nvSpPr>
          <p:cNvPr id="38" name="Стрелка вправо 37"/>
          <p:cNvSpPr/>
          <p:nvPr/>
        </p:nvSpPr>
        <p:spPr>
          <a:xfrm rot="3930141">
            <a:off x="3850901" y="3275427"/>
            <a:ext cx="1048086" cy="34307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6703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60858" cy="1143000"/>
          </a:xfrm>
        </p:spPr>
        <p:txBody>
          <a:bodyPr>
            <a:normAutofit/>
          </a:bodyPr>
          <a:lstStyle/>
          <a:p>
            <a:r>
              <a:rPr lang="ru-RU" dirty="0"/>
              <a:t>Создание социальных институтов, компенсирующих отсталость, имеет свои плюсы и минусы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0470" y="1268760"/>
            <a:ext cx="2825346" cy="1815882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r>
              <a:rPr lang="ru-RU" sz="1400" dirty="0" err="1" smtClean="0"/>
              <a:t>Гершенкрон</a:t>
            </a:r>
            <a:r>
              <a:rPr lang="ru-RU" sz="1400" dirty="0" smtClean="0"/>
              <a:t> </a:t>
            </a:r>
            <a:r>
              <a:rPr lang="ru-RU" sz="1400" dirty="0"/>
              <a:t>показывает, что создание социальных институтов, </a:t>
            </a:r>
            <a:r>
              <a:rPr lang="ru-RU" sz="1400" dirty="0" err="1"/>
              <a:t>сверхкомпенсирющих</a:t>
            </a:r>
            <a:r>
              <a:rPr lang="ru-RU" sz="1400" dirty="0"/>
              <a:t> отсталость, имеет свои плюсы на этапе ускоренного роста, но затем может обернуться минусами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1026" name="Picture 2" descr="http://gallery.economicus.ru/img/foto/gershenkr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096" y="1278609"/>
            <a:ext cx="959916" cy="133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32096" y="2615737"/>
            <a:ext cx="9774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/>
              <a:t>Александр </a:t>
            </a:r>
            <a:r>
              <a:rPr lang="ru-RU" sz="1200" dirty="0" err="1"/>
              <a:t>Гершенкрон</a:t>
            </a:r>
            <a:endParaRPr lang="ru-RU" sz="1200" dirty="0"/>
          </a:p>
          <a:p>
            <a:pPr algn="ctr"/>
            <a:r>
              <a:rPr lang="ru-RU" sz="1200" dirty="0"/>
              <a:t>1904-1978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1268760"/>
            <a:ext cx="5113248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0000" rIns="0">
            <a:spAutoFit/>
          </a:bodyPr>
          <a:lstStyle/>
          <a:p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</a:rPr>
              <a:t>«Типичную ситуацию в экономически отсталой стране до эпохи широкомасштабной индустриализации можно описать следующим образом: с одной стороны, наблюдалось противоречие между происходящей в стране экономической деятельностью и препятствиями, стоявшими на пути промышленного развития, а с другой стороны, само промышленное развитие заключало в себе высокий потенциал»</a:t>
            </a:r>
            <a:r>
              <a:rPr lang="ru-RU" sz="1400" baseline="30000" dirty="0">
                <a:solidFill>
                  <a:srgbClr val="222222"/>
                </a:solidFill>
                <a:latin typeface="arial" panose="020B0604020202020204" pitchFamily="34" charset="0"/>
              </a:rPr>
              <a:t>1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0470" y="3336044"/>
            <a:ext cx="5078446" cy="1815882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r>
              <a:rPr lang="ru-RU" sz="1400" dirty="0"/>
              <a:t>С одной стороны, у них есть преимущества отсталости - они могут копировать чужую технологическую модель, а не тратить время на создание своей собственной. </a:t>
            </a:r>
          </a:p>
          <a:p>
            <a:r>
              <a:rPr lang="ru-RU" sz="1400" dirty="0"/>
              <a:t>С </a:t>
            </a:r>
            <a:r>
              <a:rPr lang="ru-RU" sz="1400" dirty="0" smtClean="0"/>
              <a:t>др. </a:t>
            </a:r>
            <a:r>
              <a:rPr lang="ru-RU" sz="1400" dirty="0"/>
              <a:t>стороны - для осуществления подобного "рывка" они нуждаются в компенсирующих социальных и </a:t>
            </a:r>
            <a:r>
              <a:rPr lang="ru-RU" sz="1400" dirty="0" err="1" smtClean="0"/>
              <a:t>экономичес</a:t>
            </a:r>
            <a:r>
              <a:rPr lang="ru-RU" sz="1400" dirty="0" smtClean="0"/>
              <a:t>-ких </a:t>
            </a:r>
            <a:r>
              <a:rPr lang="ru-RU" sz="1400" dirty="0"/>
              <a:t>институтах, которые в свою очередь в средне- и долгосрочной перспективе могут сыграть отрицательную роль в процессах воспроизводства развития.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31052" y="3325124"/>
            <a:ext cx="3672408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/>
              <a:t>«Вероятность осуществления индустриализации находится в прямой зависимости от того, насколько велико отставание страны по внедрению технологических инноваций, которое может быть компенсировано благодаря заимствованию технологий у более развитых стран»</a:t>
            </a:r>
            <a:r>
              <a:rPr lang="ru-RU" sz="1400" baseline="30000" dirty="0">
                <a:solidFill>
                  <a:srgbClr val="222222"/>
                </a:solidFill>
                <a:latin typeface="arial" panose="020B0604020202020204" pitchFamily="34" charset="0"/>
              </a:rPr>
              <a:t>1</a:t>
            </a:r>
            <a:r>
              <a:rPr lang="ru-RU" sz="1400" dirty="0"/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0470" y="5301208"/>
            <a:ext cx="8513978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dirty="0"/>
              <a:t>В качестве примера таких компенсирующих институтов в Германии </a:t>
            </a:r>
            <a:r>
              <a:rPr lang="ru-RU" sz="1400" dirty="0" err="1"/>
              <a:t>Гершенкрон</a:t>
            </a:r>
            <a:r>
              <a:rPr lang="ru-RU" sz="1400" dirty="0"/>
              <a:t> называет новый тип банков - так называемые инвестиционные банки вместо коммерческих кредитных учреждений. Для Японии таким компенсирующим механизмом стали дзайбацу – крупные конгломераты, включавшие промышленные предприятия и банки.</a:t>
            </a:r>
          </a:p>
        </p:txBody>
      </p:sp>
      <p:sp>
        <p:nvSpPr>
          <p:cNvPr id="11" name="Rectangle 12"/>
          <p:cNvSpPr/>
          <p:nvPr/>
        </p:nvSpPr>
        <p:spPr>
          <a:xfrm>
            <a:off x="567556" y="6646521"/>
            <a:ext cx="3932436" cy="21544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800" baseline="30000" dirty="0"/>
              <a:t>1</a:t>
            </a:r>
            <a:r>
              <a:rPr lang="ru-RU" sz="800" dirty="0"/>
              <a:t> </a:t>
            </a:r>
            <a:r>
              <a:rPr lang="ru-RU" sz="800" dirty="0" err="1"/>
              <a:t>Гершенкрон</a:t>
            </a:r>
            <a:r>
              <a:rPr lang="ru-RU" sz="800" dirty="0"/>
              <a:t> А. "Экономическая отсталость в исторической перспективе"</a:t>
            </a:r>
          </a:p>
        </p:txBody>
      </p:sp>
    </p:spTree>
    <p:extLst>
      <p:ext uri="{BB962C8B-B14F-4D97-AF65-F5344CB8AC3E}">
        <p14:creationId xmlns:p14="http://schemas.microsoft.com/office/powerpoint/2010/main" val="171985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3492441" y="3087543"/>
            <a:ext cx="5616063" cy="3502493"/>
          </a:xfrm>
          <a:prstGeom prst="roundRect">
            <a:avLst>
              <a:gd name="adj" fmla="val 5406"/>
            </a:avLst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39760" cy="1143000"/>
          </a:xfrm>
        </p:spPr>
        <p:txBody>
          <a:bodyPr>
            <a:noAutofit/>
          </a:bodyPr>
          <a:lstStyle/>
          <a:p>
            <a:r>
              <a:rPr lang="ru-RU" dirty="0"/>
              <a:t>Складывание протекционистской политики, нацеленной на преодоление разрыва в уровне </a:t>
            </a:r>
            <a:r>
              <a:rPr lang="ru-RU" dirty="0" smtClean="0"/>
              <a:t>развития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454422" y="1134967"/>
            <a:ext cx="4572000" cy="1815882"/>
          </a:xfrm>
          <a:prstGeom prst="rect">
            <a:avLst/>
          </a:prstGeom>
          <a:solidFill>
            <a:schemeClr val="bg1"/>
          </a:solidFill>
        </p:spPr>
        <p:txBody>
          <a:bodyPr wrap="square" rIns="0" rtlCol="0">
            <a:spAutoFit/>
          </a:bodyPr>
          <a:lstStyle/>
          <a:p>
            <a:r>
              <a:rPr lang="ru-RU" sz="1400" dirty="0"/>
              <a:t>В 1791 г. А. Гамильтон представил конгрессу доклад «О мануфактурах», в котором попытался предложить решение задачи повышения благосостояния США в условиях существующего ограничения на экспорт товаров (невозможен полноценный обмен с Европой), недостаточного количества рабочих рук, высокой стоимости труда и нехватки капитала.</a:t>
            </a:r>
          </a:p>
        </p:txBody>
      </p:sp>
      <p:pic>
        <p:nvPicPr>
          <p:cNvPr id="1026" name="Picture 2" descr="Alexander Hamilton by John Trumbull, 180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0" t="9000" r="16841" b="25000"/>
          <a:stretch/>
        </p:blipFill>
        <p:spPr bwMode="auto">
          <a:xfrm>
            <a:off x="235552" y="4620934"/>
            <a:ext cx="1244805" cy="161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06007" y="5243530"/>
            <a:ext cx="1244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А. Гамильтон</a:t>
            </a:r>
          </a:p>
          <a:p>
            <a:pPr algn="ctr"/>
            <a:r>
              <a:rPr lang="ru-RU" sz="1200" dirty="0"/>
              <a:t>1755-1804</a:t>
            </a:r>
          </a:p>
        </p:txBody>
      </p:sp>
      <p:sp>
        <p:nvSpPr>
          <p:cNvPr id="7" name="Прямоугольник с одним скругленным углом 6"/>
          <p:cNvSpPr/>
          <p:nvPr/>
        </p:nvSpPr>
        <p:spPr>
          <a:xfrm flipH="1">
            <a:off x="3667311" y="3808425"/>
            <a:ext cx="2298293" cy="1201751"/>
          </a:xfrm>
          <a:prstGeom prst="round1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400" dirty="0"/>
          </a:p>
        </p:txBody>
      </p:sp>
      <p:sp>
        <p:nvSpPr>
          <p:cNvPr id="9" name="Прямоугольник с одним скругленным углом 8"/>
          <p:cNvSpPr/>
          <p:nvPr/>
        </p:nvSpPr>
        <p:spPr>
          <a:xfrm rot="10800000">
            <a:off x="3667312" y="5096504"/>
            <a:ext cx="2262747" cy="1375416"/>
          </a:xfrm>
          <a:prstGeom prst="round1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400" dirty="0"/>
          </a:p>
        </p:txBody>
      </p:sp>
      <p:sp>
        <p:nvSpPr>
          <p:cNvPr id="13" name="Прямоугольник с одним скругленным углом 12"/>
          <p:cNvSpPr/>
          <p:nvPr/>
        </p:nvSpPr>
        <p:spPr>
          <a:xfrm>
            <a:off x="6061833" y="3808425"/>
            <a:ext cx="2402682" cy="1201751"/>
          </a:xfrm>
          <a:prstGeom prst="round1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300" dirty="0"/>
          </a:p>
        </p:txBody>
      </p:sp>
      <p:sp>
        <p:nvSpPr>
          <p:cNvPr id="14" name="Прямоугольник с одним скругленным углом 13"/>
          <p:cNvSpPr/>
          <p:nvPr/>
        </p:nvSpPr>
        <p:spPr>
          <a:xfrm rot="10800000" flipH="1">
            <a:off x="6061833" y="5096504"/>
            <a:ext cx="2402682" cy="1387715"/>
          </a:xfrm>
          <a:prstGeom prst="round1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3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02859" y="3833845"/>
            <a:ext cx="20111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Расширение применения машин и механизмов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059396" y="5069131"/>
            <a:ext cx="132902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300" dirty="0"/>
              <a:t>Увеличение иммиграции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027284" y="5405191"/>
            <a:ext cx="2437231" cy="1092607"/>
          </a:xfrm>
          <a:prstGeom prst="rect">
            <a:avLst/>
          </a:prstGeom>
        </p:spPr>
        <p:txBody>
          <a:bodyPr wrap="square" rIns="36000">
            <a:spAutoFit/>
          </a:bodyPr>
          <a:lstStyle/>
          <a:p>
            <a:r>
              <a:rPr lang="ru-RU" sz="1300" dirty="0"/>
              <a:t>Обеспечение Д предпринимателей.</a:t>
            </a:r>
          </a:p>
          <a:p>
            <a:r>
              <a:rPr lang="ru-RU" sz="1300" dirty="0"/>
              <a:t>Обеспечение занятости ранее незанятых классов (напр., женщин и детей).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630851" y="5120420"/>
            <a:ext cx="14479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Создание и сохранение спроса на продукты земледелия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486835" y="3068960"/>
            <a:ext cx="54776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разделение труда, кот. обеспечивает а) повышение мастерства и б) экономию времени, в) увеличение использования машин (продажа машин, в свою очередь, становится новой Д)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39552" y="6597352"/>
            <a:ext cx="3888432" cy="24622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1000" baseline="30000" dirty="0"/>
              <a:t>1</a:t>
            </a:r>
            <a:r>
              <a:rPr lang="ru-RU" sz="1000" dirty="0"/>
              <a:t> </a:t>
            </a:r>
            <a:r>
              <a:rPr lang="en-US" sz="1000" dirty="0"/>
              <a:t>Hamilton A. Report on Manufactures.1791</a:t>
            </a:r>
            <a:endParaRPr lang="ru-RU" sz="1000" dirty="0"/>
          </a:p>
        </p:txBody>
      </p:sp>
      <p:sp>
        <p:nvSpPr>
          <p:cNvPr id="21" name="Прямоугольник с одним скругленным углом 20"/>
          <p:cNvSpPr/>
          <p:nvPr/>
        </p:nvSpPr>
        <p:spPr>
          <a:xfrm flipH="1">
            <a:off x="5078767" y="4604878"/>
            <a:ext cx="886641" cy="407700"/>
          </a:xfrm>
          <a:prstGeom prst="round1Rect">
            <a:avLst/>
          </a:prstGeom>
          <a:solidFill>
            <a:srgbClr val="F79646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6000" tIns="0" bIns="0" rtlCol="0" anchor="t">
            <a:no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Техно-логии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6038633" y="4570095"/>
            <a:ext cx="1020764" cy="461665"/>
            <a:chOff x="2803318" y="4293096"/>
            <a:chExt cx="1020764" cy="461665"/>
          </a:xfrm>
        </p:grpSpPr>
        <p:sp>
          <p:nvSpPr>
            <p:cNvPr id="29" name="Прямоугольник с одним скругленным углом 28"/>
            <p:cNvSpPr/>
            <p:nvPr/>
          </p:nvSpPr>
          <p:spPr>
            <a:xfrm>
              <a:off x="2821221" y="4322412"/>
              <a:ext cx="944140" cy="416604"/>
            </a:xfrm>
            <a:prstGeom prst="round1Rect">
              <a:avLst/>
            </a:prstGeom>
            <a:solidFill>
              <a:srgbClr val="4F81BD"/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3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803318" y="4293096"/>
              <a:ext cx="10207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chemeClr val="bg1"/>
                  </a:solidFill>
                </a:rPr>
                <a:t>Инфра-структуры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007115" y="5103769"/>
            <a:ext cx="986837" cy="322630"/>
            <a:chOff x="2771800" y="4869160"/>
            <a:chExt cx="986837" cy="322629"/>
          </a:xfrm>
        </p:grpSpPr>
        <p:sp>
          <p:nvSpPr>
            <p:cNvPr id="30" name="Прямоугольник с одним скругленным углом 29"/>
            <p:cNvSpPr/>
            <p:nvPr/>
          </p:nvSpPr>
          <p:spPr>
            <a:xfrm rot="10800000" flipH="1">
              <a:off x="2821218" y="4869160"/>
              <a:ext cx="937419" cy="322629"/>
            </a:xfrm>
            <a:prstGeom prst="round1Rect">
              <a:avLst/>
            </a:prstGeom>
            <a:solidFill>
              <a:srgbClr val="9BBB59"/>
            </a:solidFill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3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771800" y="4880193"/>
              <a:ext cx="9300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>
                  <a:solidFill>
                    <a:schemeClr val="bg1"/>
                  </a:solidFill>
                </a:rPr>
                <a:t>Персонал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078768" y="5103765"/>
            <a:ext cx="851292" cy="322632"/>
            <a:chOff x="1907705" y="4869157"/>
            <a:chExt cx="851292" cy="322632"/>
          </a:xfrm>
        </p:grpSpPr>
        <p:sp>
          <p:nvSpPr>
            <p:cNvPr id="27" name="Прямоугольник с одним скругленным углом 26"/>
            <p:cNvSpPr/>
            <p:nvPr/>
          </p:nvSpPr>
          <p:spPr>
            <a:xfrm rot="10800000">
              <a:off x="1907705" y="4869157"/>
              <a:ext cx="851292" cy="301425"/>
            </a:xfrm>
            <a:prstGeom prst="round1Rect">
              <a:avLst/>
            </a:prstGeom>
            <a:solidFill>
              <a:srgbClr val="8064A2"/>
            </a:solidFill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944585" y="4914790"/>
              <a:ext cx="6832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>
                  <a:solidFill>
                    <a:schemeClr val="bg1"/>
                  </a:solidFill>
                </a:rPr>
                <a:t>Рынок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07504" y="3115927"/>
            <a:ext cx="2722507" cy="1384995"/>
          </a:xfrm>
          <a:prstGeom prst="rect">
            <a:avLst/>
          </a:prstGeom>
          <a:solidFill>
            <a:schemeClr val="bg1"/>
          </a:solidFill>
        </p:spPr>
        <p:txBody>
          <a:bodyPr wrap="square" rIns="0" rtlCol="0">
            <a:spAutoFit/>
          </a:bodyPr>
          <a:lstStyle/>
          <a:p>
            <a:r>
              <a:rPr lang="ru-RU" sz="1400" dirty="0"/>
              <a:t>Он возражал тем, кто считает с/х более производительным, чем промышленность и указывает на ряд принципиальных условий развития промышленности: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95936" y="2801286"/>
            <a:ext cx="4603468" cy="2923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1300" b="1" dirty="0"/>
              <a:t>Условия развития промышленности по А. Гамильтону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49497" y="1156227"/>
            <a:ext cx="355840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Если в момент перехода от 0-й к 1-й </a:t>
            </a:r>
            <a:r>
              <a:rPr lang="ru-RU" sz="1400" dirty="0" smtClean="0"/>
              <a:t>промышленной революции между </a:t>
            </a:r>
            <a:r>
              <a:rPr lang="ru-RU" sz="1400" dirty="0"/>
              <a:t>Англией, которая осуществляла догоняющую индустриализацию, и Объединёнными провинциями разрыв был не велик, то уже США существенно отставали от Англии.</a:t>
            </a:r>
          </a:p>
        </p:txBody>
      </p:sp>
    </p:spTree>
    <p:extLst>
      <p:ext uri="{BB962C8B-B14F-4D97-AF65-F5344CB8AC3E}">
        <p14:creationId xmlns:p14="http://schemas.microsoft.com/office/powerpoint/2010/main" val="414629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с одним скругленным углом 29"/>
          <p:cNvSpPr/>
          <p:nvPr/>
        </p:nvSpPr>
        <p:spPr>
          <a:xfrm rot="10800000">
            <a:off x="2285026" y="4544791"/>
            <a:ext cx="3657021" cy="2196576"/>
          </a:xfrm>
          <a:prstGeom prst="round1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400" dirty="0"/>
          </a:p>
        </p:txBody>
      </p:sp>
      <p:sp>
        <p:nvSpPr>
          <p:cNvPr id="31" name="Прямоугольник с одним скругленным углом 30"/>
          <p:cNvSpPr/>
          <p:nvPr/>
        </p:nvSpPr>
        <p:spPr>
          <a:xfrm rot="10800000" flipH="1">
            <a:off x="6089415" y="4543737"/>
            <a:ext cx="2875073" cy="2197630"/>
          </a:xfrm>
          <a:prstGeom prst="round1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3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79296" cy="1143000"/>
          </a:xfrm>
        </p:spPr>
        <p:txBody>
          <a:bodyPr>
            <a:noAutofit/>
          </a:bodyPr>
          <a:lstStyle/>
          <a:p>
            <a:r>
              <a:rPr lang="ru-RU" dirty="0"/>
              <a:t>Складывание протекционистской политики, нацеленной на преодоление разрыва в уровне развития (2)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9" name="Прямоугольник с одним скругленным углом 8"/>
          <p:cNvSpPr/>
          <p:nvPr/>
        </p:nvSpPr>
        <p:spPr>
          <a:xfrm flipH="1">
            <a:off x="2285024" y="3216443"/>
            <a:ext cx="3657021" cy="1171978"/>
          </a:xfrm>
          <a:prstGeom prst="round1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400" dirty="0"/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6089416" y="3216443"/>
            <a:ext cx="2875072" cy="1171978"/>
          </a:xfrm>
          <a:prstGeom prst="round1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300" dirty="0"/>
          </a:p>
        </p:txBody>
      </p:sp>
      <p:sp>
        <p:nvSpPr>
          <p:cNvPr id="11" name="TextBox 10"/>
          <p:cNvSpPr txBox="1"/>
          <p:nvPr/>
        </p:nvSpPr>
        <p:spPr>
          <a:xfrm>
            <a:off x="2316672" y="5191371"/>
            <a:ext cx="376624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300" dirty="0"/>
              <a:t>Пошлины на импортные товары для стимулирования отечественных производителей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16673" y="4772168"/>
            <a:ext cx="27593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300" dirty="0"/>
              <a:t>Запрет на ввоз конкурирующих товаров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16673" y="6448979"/>
            <a:ext cx="36253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300" dirty="0"/>
              <a:t>Запрет на вывоз сырья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16672" y="4553020"/>
            <a:ext cx="470359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300" dirty="0"/>
              <a:t>Экспортная премия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07985" y="5128277"/>
            <a:ext cx="27124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/>
              <a:t>Поощрительные премии (за мастерство, производительность и пр.)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16672" y="5810628"/>
            <a:ext cx="470359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300" dirty="0"/>
              <a:t>Освобождение сырья от налогов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16672" y="6029776"/>
            <a:ext cx="36746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300" dirty="0"/>
              <a:t>Возврат пошлины, уплаченной производителем за сырье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16672" y="3352474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/>
              <a:t>Поощрение открытий и изобретений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16672" y="3645833"/>
            <a:ext cx="27593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/>
              <a:t>Продуманный контроль качества произведенных товаров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56174" y="3657885"/>
            <a:ext cx="28803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/>
              <a:t>Обеспечение денежных</a:t>
            </a:r>
          </a:p>
          <a:p>
            <a:r>
              <a:rPr lang="ru-RU" sz="1400" dirty="0"/>
              <a:t>                         переводов в</a:t>
            </a:r>
          </a:p>
          <a:p>
            <a:r>
              <a:rPr lang="ru-RU" sz="1400" dirty="0"/>
              <a:t>                         промышленности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56174" y="3216443"/>
            <a:ext cx="2808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/>
              <a:t>Обеспечение условий транспортировки товаров</a:t>
            </a:r>
          </a:p>
        </p:txBody>
      </p:sp>
      <p:sp>
        <p:nvSpPr>
          <p:cNvPr id="22" name="Прямоугольник с одним скругленным углом 21"/>
          <p:cNvSpPr/>
          <p:nvPr/>
        </p:nvSpPr>
        <p:spPr>
          <a:xfrm rot="10800000">
            <a:off x="5076053" y="4542257"/>
            <a:ext cx="851292" cy="417625"/>
          </a:xfrm>
          <a:prstGeom prst="round1Rect">
            <a:avLst/>
          </a:prstGeom>
          <a:solidFill>
            <a:srgbClr val="8064A2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400" dirty="0"/>
          </a:p>
        </p:txBody>
      </p:sp>
      <p:sp>
        <p:nvSpPr>
          <p:cNvPr id="23" name="Прямоугольник с одним скругленным углом 22"/>
          <p:cNvSpPr/>
          <p:nvPr/>
        </p:nvSpPr>
        <p:spPr>
          <a:xfrm rot="10800000" flipH="1">
            <a:off x="6089413" y="4566642"/>
            <a:ext cx="937419" cy="372258"/>
          </a:xfrm>
          <a:prstGeom prst="round1Rect">
            <a:avLst/>
          </a:prstGeom>
          <a:solidFill>
            <a:srgbClr val="9BBB59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300" dirty="0"/>
          </a:p>
        </p:txBody>
      </p:sp>
      <p:sp>
        <p:nvSpPr>
          <p:cNvPr id="24" name="TextBox 23"/>
          <p:cNvSpPr txBox="1"/>
          <p:nvPr/>
        </p:nvSpPr>
        <p:spPr>
          <a:xfrm>
            <a:off x="6039995" y="4598920"/>
            <a:ext cx="9300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Персонал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12933" y="4587887"/>
            <a:ext cx="683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Рынок</a:t>
            </a:r>
          </a:p>
        </p:txBody>
      </p:sp>
      <p:sp>
        <p:nvSpPr>
          <p:cNvPr id="26" name="Прямоугольник с одним скругленным углом 25"/>
          <p:cNvSpPr/>
          <p:nvPr/>
        </p:nvSpPr>
        <p:spPr>
          <a:xfrm flipH="1">
            <a:off x="5076052" y="3966797"/>
            <a:ext cx="851292" cy="407700"/>
          </a:xfrm>
          <a:prstGeom prst="round1Rect">
            <a:avLst/>
          </a:prstGeom>
          <a:solidFill>
            <a:srgbClr val="F79646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6000" tIns="0" bIns="0" rtlCol="0" anchor="t">
            <a:no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Техно-логии</a:t>
            </a:r>
          </a:p>
        </p:txBody>
      </p:sp>
      <p:sp>
        <p:nvSpPr>
          <p:cNvPr id="27" name="Прямоугольник с одним скругленным углом 26"/>
          <p:cNvSpPr/>
          <p:nvPr/>
        </p:nvSpPr>
        <p:spPr>
          <a:xfrm>
            <a:off x="6089416" y="3969131"/>
            <a:ext cx="944140" cy="416604"/>
          </a:xfrm>
          <a:prstGeom prst="round1Rect">
            <a:avLst/>
          </a:prstGeom>
          <a:solidFill>
            <a:srgbClr val="4F81BD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300" dirty="0"/>
          </a:p>
        </p:txBody>
      </p:sp>
      <p:sp>
        <p:nvSpPr>
          <p:cNvPr id="28" name="TextBox 27"/>
          <p:cNvSpPr txBox="1"/>
          <p:nvPr/>
        </p:nvSpPr>
        <p:spPr>
          <a:xfrm>
            <a:off x="6071513" y="3939815"/>
            <a:ext cx="1020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Инфра-структуры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04971" y="3165087"/>
            <a:ext cx="2345799" cy="307777"/>
          </a:xfrm>
          <a:prstGeom prst="rect">
            <a:avLst/>
          </a:prstGeom>
          <a:noFill/>
          <a:ln>
            <a:noFill/>
          </a:ln>
        </p:spPr>
        <p:txBody>
          <a:bodyPr wrap="square" rIns="0" rtlCol="0" anchor="ctr">
            <a:spAutoFit/>
          </a:bodyPr>
          <a:lstStyle/>
          <a:p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935" y="1385437"/>
            <a:ext cx="3649241" cy="1395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3183" y="1395584"/>
            <a:ext cx="1435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Отношение производитель</a:t>
            </a:r>
            <a:r>
              <a:rPr lang="en-US" sz="1200" b="1" dirty="0"/>
              <a:t>-</a:t>
            </a:r>
            <a:r>
              <a:rPr lang="ru-RU" sz="1200" b="1" dirty="0" err="1"/>
              <a:t>ности</a:t>
            </a:r>
            <a:r>
              <a:rPr lang="ru-RU" sz="1200" b="1" dirty="0"/>
              <a:t> труда США/Великобритании (Великобритания=100) 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23360" y="1105873"/>
            <a:ext cx="3100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с/х       </a:t>
            </a:r>
            <a:r>
              <a:rPr lang="ru-RU" sz="1200" dirty="0" err="1"/>
              <a:t>пром-сть</a:t>
            </a:r>
            <a:r>
              <a:rPr lang="ru-RU" sz="1200" dirty="0"/>
              <a:t>    услуги  эк-ка в целом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417288" y="2740858"/>
            <a:ext cx="34974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*S </a:t>
            </a:r>
            <a:r>
              <a:rPr lang="en-US" sz="1000" dirty="0" err="1"/>
              <a:t>Broadberry</a:t>
            </a:r>
            <a:r>
              <a:rPr lang="en-US" sz="1000" dirty="0"/>
              <a:t>. Labor productivity in the United States and the United Kingdom during the nineteenth century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232" y="1139003"/>
            <a:ext cx="3785688" cy="1492716"/>
          </a:xfrm>
          <a:prstGeom prst="rect">
            <a:avLst/>
          </a:prstGeom>
          <a:noFill/>
          <a:ln>
            <a:noFill/>
          </a:ln>
        </p:spPr>
        <p:txBody>
          <a:bodyPr wrap="square" rIns="0" rtlCol="0">
            <a:spAutoFit/>
          </a:bodyPr>
          <a:lstStyle/>
          <a:p>
            <a:r>
              <a:rPr lang="ru-RU" sz="1300" dirty="0"/>
              <a:t>Гамильтон обосновал необходимость вмешательства государства в развитие промышленности тем, что природа человека такова, что он не подвержен радикальной смене технологии работы, а приемлет только постепенные улучшения. Применение же нововведений рискованно и не всегда успешно.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5151" y="2545012"/>
            <a:ext cx="3960440" cy="1492716"/>
          </a:xfrm>
          <a:prstGeom prst="rect">
            <a:avLst/>
          </a:prstGeom>
          <a:noFill/>
          <a:ln>
            <a:noFill/>
          </a:ln>
        </p:spPr>
        <p:txBody>
          <a:bodyPr wrap="square" rIns="0" rtlCol="0">
            <a:spAutoFit/>
          </a:bodyPr>
          <a:lstStyle/>
          <a:p>
            <a:r>
              <a:rPr lang="ru-RU" sz="1300" dirty="0"/>
              <a:t>Поэтому капиталистам нужно обеспечить уверенность в применении новшеств. Они должны видеть поддержку новых проектов от правительства, которая</a:t>
            </a:r>
          </a:p>
          <a:p>
            <a:r>
              <a:rPr lang="ru-RU" sz="1300" dirty="0"/>
              <a:t>поможет преодолеть </a:t>
            </a:r>
          </a:p>
          <a:p>
            <a:r>
              <a:rPr lang="ru-RU" sz="1300" dirty="0"/>
              <a:t>препятствия, связанные с </a:t>
            </a:r>
          </a:p>
          <a:p>
            <a:r>
              <a:rPr lang="ru-RU" sz="1300" dirty="0"/>
              <a:t>новыми экспериментами.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6374" y="4140715"/>
            <a:ext cx="1692567" cy="2092881"/>
          </a:xfrm>
          <a:prstGeom prst="rect">
            <a:avLst/>
          </a:prstGeom>
          <a:noFill/>
          <a:ln>
            <a:noFill/>
          </a:ln>
        </p:spPr>
        <p:txBody>
          <a:bodyPr wrap="square" rIns="0" rtlCol="0" anchor="ctr">
            <a:spAutoFit/>
          </a:bodyPr>
          <a:lstStyle/>
          <a:p>
            <a:r>
              <a:rPr lang="ru-RU" sz="1300" dirty="0"/>
              <a:t>В своем докладе А. Гамильтон назвал меры «промышленного протекционизма», которые используют другие государства и которые могут быть применены и в США:</a:t>
            </a:r>
          </a:p>
        </p:txBody>
      </p:sp>
    </p:spTree>
    <p:extLst>
      <p:ext uri="{BB962C8B-B14F-4D97-AF65-F5344CB8AC3E}">
        <p14:creationId xmlns:p14="http://schemas.microsoft.com/office/powerpoint/2010/main" val="121399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33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6406" y="2571744"/>
            <a:ext cx="8555075" cy="186137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accent1"/>
                </a:solidFill>
              </a:rPr>
              <a:t>Раздел </a:t>
            </a:r>
            <a:r>
              <a:rPr lang="ru-RU" sz="2800" b="1" dirty="0" smtClean="0">
                <a:solidFill>
                  <a:schemeClr val="accent1"/>
                </a:solidFill>
              </a:rPr>
              <a:t>15. Предметы ответственности государства</a:t>
            </a:r>
            <a:endParaRPr lang="bg-BG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86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0"/>
            <a:ext cx="8618215" cy="1143000"/>
          </a:xfrm>
        </p:spPr>
        <p:txBody>
          <a:bodyPr>
            <a:noAutofit/>
          </a:bodyPr>
          <a:lstStyle/>
          <a:p>
            <a:r>
              <a:rPr lang="ru-RU" sz="2400" dirty="0"/>
              <a:t>С каждой промышленной революцией задачи, которые стягивало на себя государство, становились сложнее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34</a:t>
            </a:fld>
            <a:endParaRPr lang="ru-RU"/>
          </a:p>
        </p:txBody>
      </p:sp>
      <p:cxnSp>
        <p:nvCxnSpPr>
          <p:cNvPr id="5" name="Straight Connector 17"/>
          <p:cNvCxnSpPr/>
          <p:nvPr/>
        </p:nvCxnSpPr>
        <p:spPr>
          <a:xfrm>
            <a:off x="98212" y="3423939"/>
            <a:ext cx="8713549" cy="37681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15816" y="2900719"/>
            <a:ext cx="29859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Georgia" pitchFamily="18" charset="0"/>
              </a:rPr>
              <a:t>I</a:t>
            </a:r>
            <a:r>
              <a:rPr lang="ru-RU" sz="1400" b="1" dirty="0">
                <a:latin typeface="Georgia" pitchFamily="18" charset="0"/>
              </a:rPr>
              <a:t> промышленная революция</a:t>
            </a:r>
          </a:p>
          <a:p>
            <a:pPr algn="ctr"/>
            <a:r>
              <a:rPr lang="en-US" sz="1400" b="1" dirty="0">
                <a:latin typeface="Georgia" pitchFamily="18" charset="0"/>
              </a:rPr>
              <a:t>XVIII</a:t>
            </a:r>
            <a:r>
              <a:rPr lang="ru-RU" sz="1400" b="1" dirty="0">
                <a:latin typeface="Georgia" pitchFamily="18" charset="0"/>
              </a:rPr>
              <a:t> – 1-я пол. </a:t>
            </a:r>
            <a:r>
              <a:rPr lang="en-US" sz="1400" b="1" dirty="0">
                <a:latin typeface="Georgia" pitchFamily="18" charset="0"/>
              </a:rPr>
              <a:t>XIX </a:t>
            </a:r>
            <a:r>
              <a:rPr lang="ru-RU" sz="1400" b="1" dirty="0">
                <a:latin typeface="Georgia" pitchFamily="18" charset="0"/>
              </a:rPr>
              <a:t>в.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04656" y="2909535"/>
            <a:ext cx="31707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Georgia" pitchFamily="18" charset="0"/>
              </a:rPr>
              <a:t>II</a:t>
            </a:r>
            <a:r>
              <a:rPr lang="ru-RU" sz="1400" b="1" dirty="0">
                <a:latin typeface="Georgia" pitchFamily="18" charset="0"/>
              </a:rPr>
              <a:t> промышленная революция</a:t>
            </a:r>
          </a:p>
          <a:p>
            <a:pPr algn="ctr"/>
            <a:r>
              <a:rPr lang="ru-RU" sz="1400" b="1" dirty="0">
                <a:latin typeface="Georgia" pitchFamily="18" charset="0"/>
              </a:rPr>
              <a:t>2-я пол. </a:t>
            </a:r>
            <a:r>
              <a:rPr lang="en-US" sz="1400" b="1" dirty="0">
                <a:latin typeface="Georgia" pitchFamily="18" charset="0"/>
              </a:rPr>
              <a:t>XIX </a:t>
            </a:r>
            <a:r>
              <a:rPr lang="ru-RU" sz="1400" b="1" dirty="0">
                <a:latin typeface="Georgia" pitchFamily="18" charset="0"/>
              </a:rPr>
              <a:t>– </a:t>
            </a:r>
            <a:r>
              <a:rPr lang="en-US" sz="1400" b="1" dirty="0">
                <a:latin typeface="Georgia" pitchFamily="18" charset="0"/>
              </a:rPr>
              <a:t>XX </a:t>
            </a:r>
            <a:r>
              <a:rPr lang="ru-RU" sz="1400" b="1" dirty="0">
                <a:latin typeface="Georgia" pitchFamily="18" charset="0"/>
              </a:rPr>
              <a:t>в.</a:t>
            </a:r>
          </a:p>
        </p:txBody>
      </p:sp>
      <p:cxnSp>
        <p:nvCxnSpPr>
          <p:cNvPr id="8" name="Straight Connector 10"/>
          <p:cNvCxnSpPr/>
          <p:nvPr/>
        </p:nvCxnSpPr>
        <p:spPr>
          <a:xfrm>
            <a:off x="2784370" y="2989160"/>
            <a:ext cx="28082" cy="3446471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539552" y="2900719"/>
            <a:ext cx="2143109" cy="57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ctr"/>
            <a:r>
              <a:rPr lang="ru-RU" sz="1400" b="1" dirty="0">
                <a:latin typeface="Georgia" pitchFamily="18" charset="0"/>
              </a:rPr>
              <a:t>«0-я» промышленная революция </a:t>
            </a:r>
            <a:r>
              <a:rPr lang="en-US" sz="1400" b="1" dirty="0">
                <a:latin typeface="Georgia" pitchFamily="18" charset="0"/>
              </a:rPr>
              <a:t>XVII </a:t>
            </a:r>
            <a:r>
              <a:rPr lang="ru-RU" sz="1400" b="1" dirty="0">
                <a:latin typeface="Georgia" pitchFamily="18" charset="0"/>
              </a:rPr>
              <a:t>в.</a:t>
            </a:r>
          </a:p>
        </p:txBody>
      </p:sp>
      <p:cxnSp>
        <p:nvCxnSpPr>
          <p:cNvPr id="10" name="Straight Connector 10"/>
          <p:cNvCxnSpPr/>
          <p:nvPr/>
        </p:nvCxnSpPr>
        <p:spPr>
          <a:xfrm>
            <a:off x="5940152" y="2989160"/>
            <a:ext cx="31200" cy="3375645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1119172" y="5881752"/>
            <a:ext cx="1424470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latin typeface="Georgia" pitchFamily="18" charset="0"/>
              </a:rPr>
              <a:t>Нидерланды</a:t>
            </a:r>
          </a:p>
        </p:txBody>
      </p:sp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4176464" y="5881752"/>
            <a:ext cx="935806" cy="3062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latin typeface="Georgia" pitchFamily="18" charset="0"/>
              </a:rPr>
              <a:t>Англия</a:t>
            </a:r>
          </a:p>
        </p:txBody>
      </p: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7200800" y="5877272"/>
            <a:ext cx="722208" cy="2945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300" i="1" dirty="0">
                <a:latin typeface="Georgia" pitchFamily="18" charset="0"/>
              </a:rPr>
              <a:t>США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-36512" y="3210849"/>
            <a:ext cx="615553" cy="278621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 fontAlgn="base">
              <a:spcAft>
                <a:spcPts val="600"/>
              </a:spcAft>
              <a:buClr>
                <a:schemeClr val="accent1"/>
              </a:buClr>
              <a:buSzPct val="76000"/>
              <a:defRPr/>
            </a:pPr>
            <a:r>
              <a:rPr lang="ru-RU" sz="1400" b="1" dirty="0"/>
              <a:t>Области, подлежащие госрегулированию</a:t>
            </a:r>
          </a:p>
        </p:txBody>
      </p:sp>
      <p:cxnSp>
        <p:nvCxnSpPr>
          <p:cNvPr id="16" name="Straight Connector 10"/>
          <p:cNvCxnSpPr/>
          <p:nvPr/>
        </p:nvCxnSpPr>
        <p:spPr>
          <a:xfrm>
            <a:off x="508522" y="2989160"/>
            <a:ext cx="70519" cy="3375645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778080" y="4539480"/>
            <a:ext cx="32403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400" dirty="0"/>
              <a:t>Экспорт/импорт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400" dirty="0"/>
              <a:t>Военное дело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400" dirty="0"/>
              <a:t>Выдача патентов на изобретения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400" dirty="0"/>
              <a:t>Регулирование транспортной инфраструктуры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012160" y="3404775"/>
            <a:ext cx="306325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85738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400" dirty="0"/>
              <a:t>Стимулирование спроса</a:t>
            </a:r>
          </a:p>
          <a:p>
            <a:pPr marL="185738" indent="-185738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400" dirty="0"/>
              <a:t>Банковское дело / кредитование</a:t>
            </a:r>
          </a:p>
          <a:p>
            <a:pPr marL="185738" indent="-185738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400" dirty="0"/>
              <a:t>Промышленная политика</a:t>
            </a:r>
          </a:p>
          <a:p>
            <a:pPr marL="185738" indent="-185738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400" dirty="0"/>
              <a:t>Обеспечение занятости</a:t>
            </a:r>
          </a:p>
          <a:p>
            <a:pPr marL="185738" indent="-185738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400" dirty="0"/>
              <a:t>Организация </a:t>
            </a:r>
            <a:r>
              <a:rPr lang="en-US" sz="1400" dirty="0"/>
              <a:t>R&amp;D</a:t>
            </a:r>
            <a:endParaRPr lang="ru-RU" sz="1400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2778080" y="4539480"/>
            <a:ext cx="6187920" cy="174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047019" y="4556903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+</a:t>
            </a:r>
            <a:endParaRPr lang="ru-RU" sz="4400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544322" y="5709031"/>
            <a:ext cx="54270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361678" y="4292261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/>
              <a:t>?</a:t>
            </a:r>
          </a:p>
        </p:txBody>
      </p:sp>
      <p:sp>
        <p:nvSpPr>
          <p:cNvPr id="33" name="Rectangle 5"/>
          <p:cNvSpPr/>
          <p:nvPr/>
        </p:nvSpPr>
        <p:spPr>
          <a:xfrm>
            <a:off x="158118" y="1167298"/>
            <a:ext cx="8807881" cy="1600438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r>
              <a:rPr lang="ru-RU" sz="1400" dirty="0"/>
              <a:t>По мере роста разрыва в уровне развития между пионерами промышленных революций и догоняющими их странами начала все более и более осознаваться как сложность решаемых задач, так и неоднозначность используемых мер. Ведь, фактически, в ходе догоняющей индустриализации ставилась не много ни мало задача сделать то, что в др. странах и др. исторических условиях делала "история" (естественно-исторический процесс по Марксу) иногда за сотни лет, формируя </a:t>
            </a:r>
            <a:r>
              <a:rPr lang="ru-RU" sz="1400" dirty="0" err="1"/>
              <a:t>протоструктуры</a:t>
            </a:r>
            <a:r>
              <a:rPr lang="ru-RU" sz="1400" dirty="0"/>
              <a:t> будущих социальных структур, институциональной матрицы и культурных архетипов - быстро, искусственно-технически и целенаправленно.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721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74173" y="2702113"/>
            <a:ext cx="5388056" cy="1169551"/>
          </a:xfrm>
          <a:prstGeom prst="rect">
            <a:avLst/>
          </a:prstGeom>
          <a:solidFill>
            <a:schemeClr val="lt1"/>
          </a:solidFill>
        </p:spPr>
        <p:txBody>
          <a:bodyPr wrap="square" rIns="0">
            <a:spAutoFit/>
          </a:bodyPr>
          <a:lstStyle/>
          <a:p>
            <a:r>
              <a:rPr lang="ru-RU" sz="1400" dirty="0"/>
              <a:t>Однако, принципиальная нерешенность проблемы объекта - грубо говоря, вопросов о том, где локализована СРТ и что является «клеточной» накопления и распространения знаний, и в каких масштабах должны решаться эти вопросы - </a:t>
            </a:r>
          </a:p>
          <a:p>
            <a:endParaRPr lang="en-US" sz="1400" dirty="0"/>
          </a:p>
        </p:txBody>
      </p:sp>
      <p:pic>
        <p:nvPicPr>
          <p:cNvPr id="4098" name="Picture 2" descr="http://air-tours.ru/Countries/russia/Russian_Feder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820" y="3667953"/>
            <a:ext cx="2694132" cy="2694133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Нерешенность проблемы объекта – вопроса о том, где локализована СРТ – не позволяет построить согласованную политику, направленную на углубление СРТ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357436" y="1196752"/>
            <a:ext cx="39975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На </a:t>
            </a:r>
            <a:r>
              <a:rPr lang="ru-RU" sz="1400" dirty="0"/>
              <a:t>ранних этапах "разрыв" в уровне технологического и промышленного развития между передовыми и догоняющими странами либо не очень существенен, либо не рефлектируется и не осознается в качестве существенного. 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90470" y="2665939"/>
            <a:ext cx="3060000" cy="3323987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r>
              <a:rPr lang="ru-RU" sz="1400" dirty="0"/>
              <a:t>Отдельный вопрос, в какой мере в этом осознании и в предлагаемых практических мерах содержится интуиция значимости проблемы РТ и глубины СРТ. Тексты Гамильтона, Листа и Витте меня убеждают в том, что вопрос устройства СРТ в тот период находится если не в центре, то в ближайшей к центру зоне внимания и заботы. Другими словами, в Х</a:t>
            </a:r>
            <a:r>
              <a:rPr lang="en-US" sz="1400" dirty="0"/>
              <a:t>I</a:t>
            </a:r>
            <a:r>
              <a:rPr lang="ru-RU" sz="1400" dirty="0"/>
              <a:t>Х в. проблема СРТ и задачи ее углубления осознается элитой как один из основных предметов своей ответственности.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4355008" y="119675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Пример Гамильтона и введения протекционистской политики правительством США в конце Х</a:t>
            </a:r>
            <a:r>
              <a:rPr lang="en-US" sz="1400" dirty="0"/>
              <a:t>VIII</a:t>
            </a:r>
            <a:r>
              <a:rPr lang="ru-RU" sz="1400" dirty="0"/>
              <a:t> в. показывает, что разрыв носит достаточно значительный характер, и поиск методов и механизмов его преодоления представляет собой достаточно серьезную и значимую проблему.</a:t>
            </a:r>
            <a:endParaRPr lang="en-US" sz="1400" dirty="0"/>
          </a:p>
        </p:txBody>
      </p:sp>
      <p:sp>
        <p:nvSpPr>
          <p:cNvPr id="8" name="Овал 7"/>
          <p:cNvSpPr/>
          <p:nvPr/>
        </p:nvSpPr>
        <p:spPr>
          <a:xfrm>
            <a:off x="7380312" y="5008155"/>
            <a:ext cx="72008" cy="5967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400" dirty="0"/>
          </a:p>
        </p:txBody>
      </p:sp>
      <p:sp>
        <p:nvSpPr>
          <p:cNvPr id="9" name="Овал 8"/>
          <p:cNvSpPr/>
          <p:nvPr/>
        </p:nvSpPr>
        <p:spPr>
          <a:xfrm rot="19935985">
            <a:off x="7106054" y="4547251"/>
            <a:ext cx="1512168" cy="578956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400" dirty="0"/>
          </a:p>
        </p:txBody>
      </p:sp>
      <p:sp>
        <p:nvSpPr>
          <p:cNvPr id="11" name="Овал 10"/>
          <p:cNvSpPr/>
          <p:nvPr/>
        </p:nvSpPr>
        <p:spPr>
          <a:xfrm rot="19935985">
            <a:off x="6492423" y="3642423"/>
            <a:ext cx="2567438" cy="2722315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174173" y="4941168"/>
            <a:ext cx="3257647" cy="1600438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r>
              <a:rPr lang="ru-RU" sz="1400" dirty="0"/>
              <a:t>Такой объект, как «разделениетруда» не </a:t>
            </a:r>
            <a:r>
              <a:rPr lang="ru-RU" sz="1400" dirty="0" err="1"/>
              <a:t>сомасштабен</a:t>
            </a:r>
            <a:r>
              <a:rPr lang="ru-RU" sz="1400" dirty="0"/>
              <a:t> современному государству. Не </a:t>
            </a:r>
            <a:r>
              <a:rPr lang="ru-RU" sz="1400" dirty="0" err="1"/>
              <a:t>сомасштабна</a:t>
            </a:r>
            <a:r>
              <a:rPr lang="ru-RU" sz="1400" dirty="0"/>
              <a:t> ему и «клеточка» накопления и </a:t>
            </a:r>
            <a:r>
              <a:rPr lang="ru-RU" sz="1400" dirty="0" err="1"/>
              <a:t>распросранения</a:t>
            </a:r>
            <a:r>
              <a:rPr lang="ru-RU" sz="1400" dirty="0"/>
              <a:t> знаний этапа </a:t>
            </a:r>
            <a:r>
              <a:rPr lang="en-US" sz="1400" dirty="0"/>
              <a:t>II </a:t>
            </a:r>
            <a:r>
              <a:rPr lang="ru-RU" sz="1400" dirty="0"/>
              <a:t>промышленной революции – ТНК.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74174" y="3539645"/>
            <a:ext cx="32576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предприятия, регионального или национального хозяйственного комплекса, глобального хозяйства, - не позволяет построить согласованную политику, направленную не углубление СРТ.</a:t>
            </a:r>
          </a:p>
        </p:txBody>
      </p:sp>
    </p:spTree>
    <p:extLst>
      <p:ext uri="{BB962C8B-B14F-4D97-AF65-F5344CB8AC3E}">
        <p14:creationId xmlns:p14="http://schemas.microsoft.com/office/powerpoint/2010/main" val="376264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В силу нерешенности проблемы объекта действия государства начинают концентрироваться в сфере факторов, которые гипотетически могут повлиять на углубление СРТ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5" name="Rectangle 4"/>
          <p:cNvSpPr/>
          <p:nvPr/>
        </p:nvSpPr>
        <p:spPr>
          <a:xfrm>
            <a:off x="353970" y="1599758"/>
            <a:ext cx="2561845" cy="2031325"/>
          </a:xfrm>
          <a:prstGeom prst="rect">
            <a:avLst/>
          </a:prstGeom>
        </p:spPr>
        <p:txBody>
          <a:bodyPr wrap="square" rIns="36000">
            <a:spAutoFit/>
          </a:bodyPr>
          <a:lstStyle/>
          <a:p>
            <a:r>
              <a:rPr lang="ru-RU" sz="1400" dirty="0"/>
              <a:t>Действия государств, двигающихся в логике догоняющего развития,  начинают концентрироваться в сфере условий или факторов, которые гипотетически могут повлиять на изменение и углубление СРТ.</a:t>
            </a:r>
            <a:endParaRPr lang="en-US" sz="1400" dirty="0"/>
          </a:p>
        </p:txBody>
      </p:sp>
      <p:sp>
        <p:nvSpPr>
          <p:cNvPr id="6" name="Rectangle 3"/>
          <p:cNvSpPr/>
          <p:nvPr/>
        </p:nvSpPr>
        <p:spPr>
          <a:xfrm>
            <a:off x="380297" y="3702511"/>
            <a:ext cx="2535518" cy="2246769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r>
              <a:rPr lang="ru-RU" sz="1400" dirty="0"/>
              <a:t>Этих факторов 4. Рассматривая опыт действий государственных органов управления в этих зонах на различных этапах (циклах), мы можем эмпирически выявить как сами инициативы, так и оценить их относительную успешность.</a:t>
            </a:r>
            <a:endParaRPr lang="en-US" sz="1400" dirty="0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860032" y="3401458"/>
            <a:ext cx="2088232" cy="72008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1400" dirty="0"/>
              <a:t>Ставка государства</a:t>
            </a:r>
          </a:p>
        </p:txBody>
      </p:sp>
      <p:sp>
        <p:nvSpPr>
          <p:cNvPr id="8" name="Стрелка: влево 7"/>
          <p:cNvSpPr/>
          <p:nvPr/>
        </p:nvSpPr>
        <p:spPr>
          <a:xfrm rot="2070056">
            <a:off x="4376892" y="3069545"/>
            <a:ext cx="504056" cy="484632"/>
          </a:xfrm>
          <a:prstGeom prst="lef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400" dirty="0"/>
          </a:p>
        </p:txBody>
      </p:sp>
      <p:sp>
        <p:nvSpPr>
          <p:cNvPr id="9" name="Стрелка: влево 8"/>
          <p:cNvSpPr/>
          <p:nvPr/>
        </p:nvSpPr>
        <p:spPr>
          <a:xfrm rot="8315416">
            <a:off x="6901518" y="2996552"/>
            <a:ext cx="504056" cy="484632"/>
          </a:xfrm>
          <a:prstGeom prst="lef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400" dirty="0"/>
          </a:p>
        </p:txBody>
      </p:sp>
      <p:sp>
        <p:nvSpPr>
          <p:cNvPr id="10" name="Стрелка: влево 9"/>
          <p:cNvSpPr/>
          <p:nvPr/>
        </p:nvSpPr>
        <p:spPr>
          <a:xfrm rot="18868052">
            <a:off x="4427794" y="4084808"/>
            <a:ext cx="504056" cy="484632"/>
          </a:xfrm>
          <a:prstGeom prst="lef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400" dirty="0"/>
          </a:p>
        </p:txBody>
      </p:sp>
      <p:sp>
        <p:nvSpPr>
          <p:cNvPr id="11" name="Стрелка: влево 10"/>
          <p:cNvSpPr/>
          <p:nvPr/>
        </p:nvSpPr>
        <p:spPr>
          <a:xfrm rot="13745054">
            <a:off x="6828389" y="4156818"/>
            <a:ext cx="504056" cy="484632"/>
          </a:xfrm>
          <a:prstGeom prst="lef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400" dirty="0"/>
          </a:p>
        </p:txBody>
      </p:sp>
      <p:sp>
        <p:nvSpPr>
          <p:cNvPr id="12" name="Овал 11"/>
          <p:cNvSpPr/>
          <p:nvPr/>
        </p:nvSpPr>
        <p:spPr>
          <a:xfrm>
            <a:off x="3010628" y="1849840"/>
            <a:ext cx="1609428" cy="138672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rIns="0" rtlCol="0" anchor="ctr">
            <a:noAutofit/>
          </a:bodyPr>
          <a:lstStyle/>
          <a:p>
            <a:pPr algn="ctr"/>
            <a:r>
              <a:rPr lang="ru-RU" sz="1400" dirty="0"/>
              <a:t>Развитие системы </a:t>
            </a:r>
            <a:r>
              <a:rPr lang="ru-RU" sz="1400" dirty="0" smtClean="0"/>
              <a:t>образования </a:t>
            </a:r>
            <a:r>
              <a:rPr lang="ru-RU" sz="1400" dirty="0"/>
              <a:t>и подготовки</a:t>
            </a:r>
          </a:p>
        </p:txBody>
      </p:sp>
      <p:sp>
        <p:nvSpPr>
          <p:cNvPr id="14" name="Овал 13"/>
          <p:cNvSpPr/>
          <p:nvPr/>
        </p:nvSpPr>
        <p:spPr>
          <a:xfrm>
            <a:off x="7147714" y="1817282"/>
            <a:ext cx="1609428" cy="138672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1400" dirty="0"/>
              <a:t>Развитие пакета технологий</a:t>
            </a:r>
          </a:p>
        </p:txBody>
      </p:sp>
      <p:sp>
        <p:nvSpPr>
          <p:cNvPr id="15" name="Овал 14"/>
          <p:cNvSpPr/>
          <p:nvPr/>
        </p:nvSpPr>
        <p:spPr>
          <a:xfrm>
            <a:off x="3178596" y="4409570"/>
            <a:ext cx="1609428" cy="138672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1400" dirty="0"/>
              <a:t>Развитие институтов</a:t>
            </a:r>
          </a:p>
        </p:txBody>
      </p:sp>
      <p:sp>
        <p:nvSpPr>
          <p:cNvPr id="16" name="Овал 15"/>
          <p:cNvSpPr/>
          <p:nvPr/>
        </p:nvSpPr>
        <p:spPr>
          <a:xfrm>
            <a:off x="7130254" y="4418537"/>
            <a:ext cx="1609428" cy="138672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400" dirty="0"/>
              <a:t>Развитие </a:t>
            </a:r>
            <a:r>
              <a:rPr lang="ru-RU" sz="1400" dirty="0" err="1" smtClean="0"/>
              <a:t>инфрастру-ктур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3197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37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6406" y="2571744"/>
            <a:ext cx="8555075" cy="186137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accent1"/>
                </a:solidFill>
              </a:rPr>
              <a:t>Раздел 16. Организационная </a:t>
            </a:r>
            <a:r>
              <a:rPr lang="ru-RU" sz="2800" b="1" dirty="0" smtClean="0">
                <a:solidFill>
                  <a:schemeClr val="accent1"/>
                </a:solidFill>
              </a:rPr>
              <a:t>революция</a:t>
            </a:r>
          </a:p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ХХ в.: </a:t>
            </a:r>
            <a:r>
              <a:rPr lang="ru-RU" sz="2800" b="1" dirty="0">
                <a:solidFill>
                  <a:schemeClr val="accent1"/>
                </a:solidFill>
              </a:rPr>
              <a:t>предприниматель </a:t>
            </a:r>
            <a:r>
              <a:rPr lang="ru-RU" sz="2800" b="1" dirty="0" err="1">
                <a:solidFill>
                  <a:schemeClr val="accent1"/>
                </a:solidFill>
              </a:rPr>
              <a:t>vs</a:t>
            </a:r>
            <a:r>
              <a:rPr lang="ru-RU" sz="2800" b="1" dirty="0">
                <a:solidFill>
                  <a:schemeClr val="accent1"/>
                </a:solidFill>
              </a:rPr>
              <a:t> организатор</a:t>
            </a:r>
            <a:endParaRPr lang="bg-BG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7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единительная линия 26"/>
          <p:cNvCxnSpPr/>
          <p:nvPr/>
        </p:nvCxnSpPr>
        <p:spPr>
          <a:xfrm>
            <a:off x="7287159" y="6002336"/>
            <a:ext cx="0" cy="338342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579685" y="3823614"/>
            <a:ext cx="0" cy="2453429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471556" y="2132856"/>
            <a:ext cx="0" cy="4195703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ular Callout 3"/>
          <p:cNvSpPr/>
          <p:nvPr/>
        </p:nvSpPr>
        <p:spPr>
          <a:xfrm>
            <a:off x="107504" y="1124744"/>
            <a:ext cx="6696744" cy="1008112"/>
          </a:xfrm>
          <a:prstGeom prst="wedgeRectCallout">
            <a:avLst>
              <a:gd name="adj1" fmla="val -22057"/>
              <a:gd name="adj2" fmla="val 49350"/>
            </a:avLst>
          </a:prstGeom>
          <a:solidFill>
            <a:schemeClr val="bg1"/>
          </a:solidFill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/>
          <a:p>
            <a:r>
              <a:rPr lang="ru-RU" sz="1400" dirty="0"/>
              <a:t>Появление позиции «</a:t>
            </a:r>
            <a:r>
              <a:rPr lang="ru-RU" sz="1400" dirty="0" err="1"/>
              <a:t>протоорганизатора</a:t>
            </a:r>
            <a:r>
              <a:rPr lang="ru-RU" sz="1400" dirty="0"/>
              <a:t>»: в Объединенных провинциях на крупных верфях появляются позиции «бригадиров», отвечающих перед ее владельцами за создание корабля. 2-3 бригадира координировали работу около 100 подмастерьев порядка 20 разных специализаций.</a:t>
            </a:r>
          </a:p>
        </p:txBody>
      </p:sp>
      <p:sp>
        <p:nvSpPr>
          <p:cNvPr id="20" name="Rectangular Callout 19"/>
          <p:cNvSpPr/>
          <p:nvPr/>
        </p:nvSpPr>
        <p:spPr>
          <a:xfrm>
            <a:off x="1691680" y="2238235"/>
            <a:ext cx="6192688" cy="1584176"/>
          </a:xfrm>
          <a:prstGeom prst="wedgeRectCallout">
            <a:avLst>
              <a:gd name="adj1" fmla="val -14630"/>
              <a:gd name="adj2" fmla="val 49911"/>
            </a:avLst>
          </a:prstGeom>
          <a:solidFill>
            <a:schemeClr val="bg1"/>
          </a:solidFill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/>
          <a:p>
            <a:r>
              <a:rPr lang="ru-RU" sz="1400" dirty="0"/>
              <a:t>Менеджер как отдельная позиция в ВРТ появляется на фабрике </a:t>
            </a:r>
            <a:r>
              <a:rPr lang="ru-RU" sz="1400" dirty="0" err="1"/>
              <a:t>Р.Аркрайта</a:t>
            </a:r>
            <a:r>
              <a:rPr lang="ru-RU" sz="1400" dirty="0"/>
              <a:t>. Аркрайт как предприниматель экономил собственное время, подбирая исполнителя, чтобы передать ему организационные задачи, которые уже однажды выполнял, и повторение которых можно было переложить на другого. Следующей функцией менеджеров Аркрайта стало копирование его фабрики. Самому </a:t>
            </a:r>
            <a:r>
              <a:rPr lang="ru-RU" sz="1400" dirty="0" err="1"/>
              <a:t>Аркрайту</a:t>
            </a:r>
            <a:r>
              <a:rPr lang="ru-RU" sz="1400" dirty="0"/>
              <a:t> физически бы не хватило времени на организацию около 140 фабрик за 20 лет.</a:t>
            </a:r>
          </a:p>
        </p:txBody>
      </p:sp>
      <p:sp>
        <p:nvSpPr>
          <p:cNvPr id="21" name="Rectangular Callout 20"/>
          <p:cNvSpPr/>
          <p:nvPr/>
        </p:nvSpPr>
        <p:spPr>
          <a:xfrm>
            <a:off x="2195736" y="3964701"/>
            <a:ext cx="6840760" cy="2037635"/>
          </a:xfrm>
          <a:prstGeom prst="wedgeRectCallout">
            <a:avLst>
              <a:gd name="adj1" fmla="val 28506"/>
              <a:gd name="adj2" fmla="val 49916"/>
            </a:avLst>
          </a:prstGeom>
          <a:solidFill>
            <a:schemeClr val="bg1"/>
          </a:solidFill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Ф.У. Тейлор в кон. </a:t>
            </a:r>
            <a:r>
              <a:rPr lang="en-US" sz="1400" dirty="0">
                <a:solidFill>
                  <a:schemeClr val="tx1"/>
                </a:solidFill>
              </a:rPr>
              <a:t>XIX</a:t>
            </a:r>
            <a:r>
              <a:rPr lang="ru-RU" sz="1400" dirty="0">
                <a:solidFill>
                  <a:schemeClr val="tx1"/>
                </a:solidFill>
              </a:rPr>
              <a:t> - нач. </a:t>
            </a:r>
            <a:r>
              <a:rPr lang="en-US" sz="1400" dirty="0">
                <a:solidFill>
                  <a:schemeClr val="tx1"/>
                </a:solidFill>
              </a:rPr>
              <a:t>XX </a:t>
            </a:r>
            <a:r>
              <a:rPr lang="ru-RU" sz="1400" dirty="0">
                <a:solidFill>
                  <a:schemeClr val="tx1"/>
                </a:solidFill>
              </a:rPr>
              <a:t>в. разделяет управление производством в цеху на 8 позиций, функции части из них впрямую связаны с работой со временем: мастер, устанавливающий темп работы; специалист по установлению надлежащей скорости работы станков; специалист, исследующий наилучшие и наиболее быстрые движения, которые подлежат осуществлению рабочими; специалист, который разрабатывает таблицу времени, указывающую надлежащую скорость каждого элемента работы</a:t>
            </a:r>
            <a:r>
              <a:rPr lang="ru-RU" sz="1400" baseline="30000" dirty="0">
                <a:solidFill>
                  <a:schemeClr val="tx1"/>
                </a:solidFill>
              </a:rPr>
              <a:t>1</a:t>
            </a:r>
            <a:r>
              <a:rPr lang="ru-RU" sz="1400" dirty="0">
                <a:solidFill>
                  <a:schemeClr val="tx1"/>
                </a:solidFill>
              </a:rPr>
              <a:t>.</a:t>
            </a:r>
          </a:p>
          <a:p>
            <a:r>
              <a:rPr lang="ru-RU" sz="1400" dirty="0" err="1">
                <a:solidFill>
                  <a:schemeClr val="tx1"/>
                </a:solidFill>
              </a:rPr>
              <a:t>Гант</a:t>
            </a:r>
            <a:r>
              <a:rPr lang="ru-RU" sz="1400" dirty="0">
                <a:solidFill>
                  <a:schemeClr val="tx1"/>
                </a:solidFill>
              </a:rPr>
              <a:t> создает семиотические инструменты организационного</a:t>
            </a:r>
          </a:p>
          <a:p>
            <a:r>
              <a:rPr lang="ru-RU" sz="1400" dirty="0">
                <a:solidFill>
                  <a:schemeClr val="tx1"/>
                </a:solidFill>
              </a:rPr>
              <a:t>мышления.</a:t>
            </a:r>
          </a:p>
        </p:txBody>
      </p:sp>
      <p:sp>
        <p:nvSpPr>
          <p:cNvPr id="18" name="Номер слайда 1"/>
          <p:cNvSpPr txBox="1">
            <a:spLocks/>
          </p:cNvSpPr>
          <p:nvPr/>
        </p:nvSpPr>
        <p:spPr>
          <a:xfrm>
            <a:off x="116437" y="6335568"/>
            <a:ext cx="423115" cy="365760"/>
          </a:xfrm>
          <a:prstGeom prst="rect">
            <a:avLst/>
          </a:prstGeom>
        </p:spPr>
        <p:txBody>
          <a:bodyPr vert="horz" anchor="ctr"/>
          <a:lstStyle>
            <a:defPPr>
              <a:defRPr lang="ru-RU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mtClean="0"/>
              <a:pPr/>
              <a:t>38</a:t>
            </a:fld>
            <a:endParaRPr lang="ru-RU" dirty="0"/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607330" cy="1143000"/>
          </a:xfrm>
        </p:spPr>
        <p:txBody>
          <a:bodyPr anchor="ctr">
            <a:normAutofit/>
          </a:bodyPr>
          <a:lstStyle/>
          <a:p>
            <a:r>
              <a:rPr lang="ru-RU" dirty="0"/>
              <a:t>В рамках предпринимательской деятельности позиция организатора отвечает за экономию времени</a:t>
            </a:r>
            <a:endParaRPr lang="ru-RU" sz="2400" dirty="0"/>
          </a:p>
        </p:txBody>
      </p:sp>
      <p:sp>
        <p:nvSpPr>
          <p:cNvPr id="78" name="TextBox 77"/>
          <p:cNvSpPr txBox="1"/>
          <p:nvPr/>
        </p:nvSpPr>
        <p:spPr>
          <a:xfrm>
            <a:off x="539552" y="6629240"/>
            <a:ext cx="7210680" cy="233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800" baseline="30000" dirty="0"/>
              <a:t>1</a:t>
            </a:r>
            <a:r>
              <a:rPr lang="ru-RU" sz="800" dirty="0"/>
              <a:t>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Фредерик </a:t>
            </a:r>
            <a:r>
              <a:rPr lang="ru-RU" sz="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Уинслоу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Тейлор «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Принципы научного управления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ru-RU" sz="800" dirty="0"/>
          </a:p>
        </p:txBody>
      </p:sp>
      <p:grpSp>
        <p:nvGrpSpPr>
          <p:cNvPr id="6" name="Group 5"/>
          <p:cNvGrpSpPr/>
          <p:nvPr/>
        </p:nvGrpSpPr>
        <p:grpSpPr>
          <a:xfrm>
            <a:off x="218706" y="6143893"/>
            <a:ext cx="8673774" cy="381451"/>
            <a:chOff x="179512" y="5733256"/>
            <a:chExt cx="5616624" cy="381451"/>
          </a:xfrm>
        </p:grpSpPr>
        <p:sp>
          <p:nvSpPr>
            <p:cNvPr id="5" name="Right Arrow 4"/>
            <p:cNvSpPr/>
            <p:nvPr/>
          </p:nvSpPr>
          <p:spPr>
            <a:xfrm>
              <a:off x="179512" y="5745846"/>
              <a:ext cx="5616624" cy="360040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37906" y="5745375"/>
              <a:ext cx="36004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b="1" i="1" dirty="0"/>
                <a:t>I</a:t>
              </a:r>
              <a:r>
                <a:rPr lang="ru-RU" b="1" i="1" dirty="0"/>
                <a:t>ПР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6758" y="5733256"/>
              <a:ext cx="46805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ru-RU" b="1" i="1" dirty="0"/>
                <a:t>О ПР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63147" y="5745375"/>
              <a:ext cx="3936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b="1" i="1" dirty="0"/>
                <a:t>II </a:t>
              </a:r>
              <a:r>
                <a:rPr lang="ru-RU" b="1" i="1" dirty="0"/>
                <a:t>ПР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020272" y="1988840"/>
            <a:ext cx="2123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Верфь в р-не </a:t>
            </a:r>
            <a:r>
              <a:rPr lang="ru-RU" sz="1200" dirty="0" err="1"/>
              <a:t>Зана</a:t>
            </a:r>
            <a:r>
              <a:rPr lang="ru-RU" sz="1200" dirty="0"/>
              <a:t>, 1650 г.</a:t>
            </a:r>
          </a:p>
        </p:txBody>
      </p:sp>
      <p:pic>
        <p:nvPicPr>
          <p:cNvPr id="25" name="Picture 2" descr="C:\Users\работа\Desktop\заан_судоверфь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" t="30015" r="16857" b="7456"/>
          <a:stretch/>
        </p:blipFill>
        <p:spPr bwMode="auto">
          <a:xfrm>
            <a:off x="6876256" y="1196752"/>
            <a:ext cx="2232248" cy="84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Снимок экрана 2015-01-22 в 14.51.57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6336" y="5296517"/>
            <a:ext cx="1454968" cy="75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79296" cy="1143000"/>
          </a:xfrm>
        </p:spPr>
        <p:txBody>
          <a:bodyPr>
            <a:noAutofit/>
          </a:bodyPr>
          <a:lstStyle/>
          <a:p>
            <a:r>
              <a:rPr lang="ru-RU" dirty="0"/>
              <a:t>В рамках государственной стратегии догоняющего развития у "класса" организаторов и управленцев появляется другая роль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39</a:t>
            </a:fld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9" y="1145236"/>
            <a:ext cx="4896544" cy="1563684"/>
          </a:xfrm>
          <a:prstGeom prst="roundRect">
            <a:avLst>
              <a:gd name="adj" fmla="val 0"/>
            </a:avLst>
          </a:prstGeom>
          <a:ln w="952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Ins="0" rtlCol="0" anchor="t">
            <a:noAutofit/>
          </a:bodyPr>
          <a:lstStyle/>
          <a:p>
            <a:r>
              <a:rPr lang="ru-RU" sz="1400" dirty="0"/>
              <a:t>В рамках государственной стратегии догоняющего развития у "класса" организаторов и управленцев появляется другая роль: помогать государству в выходе на глобальной рынки</a:t>
            </a:r>
            <a:r>
              <a:rPr lang="ru-RU" sz="1400" dirty="0" smtClean="0"/>
              <a:t>. В </a:t>
            </a:r>
            <a:r>
              <a:rPr lang="ru-RU" sz="1400" dirty="0"/>
              <a:t>ряде стран эту задачу берут на себя ТНК</a:t>
            </a:r>
            <a:r>
              <a:rPr lang="ru-RU" sz="1400" dirty="0" smtClean="0"/>
              <a:t>. </a:t>
            </a:r>
            <a:r>
              <a:rPr lang="ru-RU" sz="1400" dirty="0"/>
              <a:t>Одновременно возникает прослойка организаторов, отвечающая за создание систем управления на национальном уровне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7853640"/>
              </p:ext>
            </p:extLst>
          </p:nvPr>
        </p:nvGraphicFramePr>
        <p:xfrm>
          <a:off x="5297346" y="1021592"/>
          <a:ext cx="3702576" cy="1841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84579" y="990688"/>
            <a:ext cx="1899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Число ТНК в </a:t>
            </a:r>
            <a:r>
              <a:rPr lang="en-US" sz="1400" b="1" dirty="0"/>
              <a:t>XX </a:t>
            </a:r>
            <a:r>
              <a:rPr lang="ru-RU" sz="1400" b="1" dirty="0" smtClean="0"/>
              <a:t>в.</a:t>
            </a:r>
            <a:r>
              <a:rPr lang="ru-RU" sz="1400" baseline="30000" dirty="0" smtClean="0"/>
              <a:t>1</a:t>
            </a:r>
            <a:endParaRPr lang="ru-RU" sz="1400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6636569"/>
            <a:ext cx="4392488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800" baseline="30000" dirty="0" smtClean="0"/>
              <a:t>1</a:t>
            </a:r>
            <a:r>
              <a:rPr lang="ru-RU" sz="800" dirty="0" smtClean="0"/>
              <a:t> </a:t>
            </a:r>
            <a:r>
              <a:rPr lang="ru-RU" sz="800" dirty="0" err="1" smtClean="0"/>
              <a:t>ЮНКТАД</a:t>
            </a:r>
            <a:r>
              <a:rPr lang="ru-RU" sz="800" dirty="0"/>
              <a:t>,</a:t>
            </a:r>
            <a:r>
              <a:rPr lang="en-US" sz="800" dirty="0"/>
              <a:t> Dickens, 1986</a:t>
            </a:r>
            <a:r>
              <a:rPr lang="ru-RU" sz="800" dirty="0"/>
              <a:t>; </a:t>
            </a:r>
            <a:r>
              <a:rPr lang="en-US" sz="800" dirty="0"/>
              <a:t>Stopford and Dinning, 1983</a:t>
            </a:r>
            <a:endParaRPr lang="ru-RU" sz="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7" y="2842405"/>
            <a:ext cx="3600399" cy="2462213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r>
              <a:rPr lang="ru-RU" sz="1400" dirty="0" smtClean="0"/>
              <a:t>Природа </a:t>
            </a:r>
            <a:r>
              <a:rPr lang="ru-RU" sz="1400" dirty="0"/>
              <a:t>этой прослойки была описана ещё в </a:t>
            </a:r>
            <a:r>
              <a:rPr lang="en-US" sz="1400" dirty="0" smtClean="0"/>
              <a:t>XIX </a:t>
            </a:r>
            <a:r>
              <a:rPr lang="ru-RU" sz="1400" dirty="0" smtClean="0"/>
              <a:t>в. </a:t>
            </a:r>
            <a:r>
              <a:rPr lang="ru-RU" sz="1400" dirty="0"/>
              <a:t>и получила название "бюрократии". Одним из </a:t>
            </a:r>
            <a:r>
              <a:rPr lang="ru-RU" sz="1400" dirty="0" smtClean="0"/>
              <a:t>ее первых </a:t>
            </a:r>
            <a:r>
              <a:rPr lang="ru-RU" sz="1400" dirty="0"/>
              <a:t>критиков </a:t>
            </a:r>
            <a:r>
              <a:rPr lang="ru-RU" sz="1400" dirty="0" smtClean="0"/>
              <a:t>был </a:t>
            </a:r>
            <a:r>
              <a:rPr lang="ru-RU" sz="1400" dirty="0"/>
              <a:t>К. Маркс, который обратил </a:t>
            </a:r>
            <a:r>
              <a:rPr lang="ru-RU" sz="1400" dirty="0" smtClean="0"/>
              <a:t>внимание, </a:t>
            </a:r>
            <a:r>
              <a:rPr lang="ru-RU" sz="1400" dirty="0"/>
              <a:t>что она связана с потерей организацией содержательной цели своей деятельности, с ее подчинением задаче самосохранения и укрепления, с превращением государственных целей в канцелярские, а канцелярских – в государственные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12" name="Rectangle 3"/>
          <p:cNvSpPr/>
          <p:nvPr/>
        </p:nvSpPr>
        <p:spPr>
          <a:xfrm>
            <a:off x="4139952" y="2842404"/>
            <a:ext cx="4680520" cy="2462213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wrap="square" rIns="0">
            <a:spAutoFit/>
          </a:bodyPr>
          <a:lstStyle/>
          <a:p>
            <a:r>
              <a:rPr lang="ru-RU" sz="1400" dirty="0"/>
              <a:t>В ХХ в. миссию бюрократии мифологизировал </a:t>
            </a:r>
            <a:r>
              <a:rPr lang="ru-RU" sz="1400" dirty="0" err="1"/>
              <a:t>Гелбратйт</a:t>
            </a:r>
            <a:r>
              <a:rPr lang="ru-RU" sz="1400" dirty="0"/>
              <a:t> в понятии техноструктуры. Мотивы этой социальной группы стали сильно расходиться с интересами предпринимательского класса: по своей политэкономический сущности организационный класс превратился в рантье, извлекающую ренту из своего положения (места) в системах управления. Несмотря на успех в технологическом развитии управленческой мыследеятельности, она в части случаев перестала ориентироваться на задачи повышения </a:t>
            </a:r>
            <a:r>
              <a:rPr lang="ru-RU" sz="1400" dirty="0" smtClean="0"/>
              <a:t>конкурентоспособности</a:t>
            </a:r>
            <a:endParaRPr lang="ru-RU" sz="1400" dirty="0"/>
          </a:p>
        </p:txBody>
      </p:sp>
      <p:sp>
        <p:nvSpPr>
          <p:cNvPr id="13" name="Rectangle 5"/>
          <p:cNvSpPr/>
          <p:nvPr/>
        </p:nvSpPr>
        <p:spPr>
          <a:xfrm>
            <a:off x="395538" y="5465716"/>
            <a:ext cx="8424934" cy="1169551"/>
          </a:xfrm>
          <a:prstGeom prst="rect">
            <a:avLst/>
          </a:prstGeom>
          <a:solidFill>
            <a:schemeClr val="lt1"/>
          </a:solidFill>
          <a:ln w="952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/>
              <a:t>Шумпетер в 1942 г. в качестве основной опасности для "капитализма" называет исчезновение предпринимательского начала и последующее замещение части функций предпринимательства «организационными машинами» в «большом бизнесе</a:t>
            </a:r>
            <a:r>
              <a:rPr lang="ru-RU" sz="1400" dirty="0" smtClean="0"/>
              <a:t>».</a:t>
            </a:r>
          </a:p>
          <a:p>
            <a:r>
              <a:rPr lang="ru-RU" sz="1400" dirty="0" smtClean="0"/>
              <a:t>Тот же процесс, но происходящий в сфере научно-инженерного творчества, по его мнению, несет для западного общества угрозу потери </a:t>
            </a:r>
            <a:r>
              <a:rPr lang="ru-RU" sz="1400" dirty="0" err="1" smtClean="0"/>
              <a:t>инновационности</a:t>
            </a:r>
            <a:r>
              <a:rPr lang="ru-RU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153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04000" cy="1143000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Каждой промышленной революции соответствует инновация в «вертикальной» СРТ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cxnSp>
        <p:nvCxnSpPr>
          <p:cNvPr id="30" name="Straight Connector 17"/>
          <p:cNvCxnSpPr/>
          <p:nvPr/>
        </p:nvCxnSpPr>
        <p:spPr>
          <a:xfrm>
            <a:off x="283225" y="2492896"/>
            <a:ext cx="8886474" cy="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6"/>
          <p:cNvSpPr txBox="1">
            <a:spLocks noChangeArrowheads="1"/>
          </p:cNvSpPr>
          <p:nvPr/>
        </p:nvSpPr>
        <p:spPr bwMode="auto">
          <a:xfrm>
            <a:off x="3233766" y="1916832"/>
            <a:ext cx="28803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I</a:t>
            </a:r>
            <a:r>
              <a:rPr lang="ru-RU" sz="1400" b="1" dirty="0"/>
              <a:t> промышленная </a:t>
            </a:r>
            <a:r>
              <a:rPr lang="ru-RU" sz="1400" b="1" dirty="0" smtClean="0"/>
              <a:t>революция</a:t>
            </a:r>
            <a:endParaRPr lang="ru-RU" sz="1400" b="1" dirty="0"/>
          </a:p>
          <a:p>
            <a:pPr algn="ctr"/>
            <a:r>
              <a:rPr lang="en-US" sz="1400" b="1" dirty="0"/>
              <a:t>XVIII</a:t>
            </a:r>
            <a:r>
              <a:rPr lang="ru-RU" sz="1400" b="1" dirty="0"/>
              <a:t> – 1-я пол. </a:t>
            </a:r>
            <a:r>
              <a:rPr lang="en-US" sz="1400" b="1" dirty="0"/>
              <a:t>XIX </a:t>
            </a:r>
            <a:r>
              <a:rPr lang="ru-RU" sz="1400" b="1" dirty="0"/>
              <a:t>в.</a:t>
            </a:r>
          </a:p>
        </p:txBody>
      </p:sp>
      <p:sp>
        <p:nvSpPr>
          <p:cNvPr id="32" name="TextBox 7"/>
          <p:cNvSpPr txBox="1">
            <a:spLocks noChangeArrowheads="1"/>
          </p:cNvSpPr>
          <p:nvPr/>
        </p:nvSpPr>
        <p:spPr bwMode="auto">
          <a:xfrm>
            <a:off x="6114086" y="1916832"/>
            <a:ext cx="32104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II</a:t>
            </a:r>
            <a:r>
              <a:rPr lang="ru-RU" sz="1400" b="1" dirty="0"/>
              <a:t> промышленная революция</a:t>
            </a:r>
          </a:p>
          <a:p>
            <a:pPr algn="ctr"/>
            <a:r>
              <a:rPr lang="ru-RU" sz="1400" b="1" dirty="0"/>
              <a:t>2-я пол. </a:t>
            </a:r>
            <a:r>
              <a:rPr lang="en-US" sz="1400" b="1" dirty="0"/>
              <a:t>XIX </a:t>
            </a:r>
            <a:r>
              <a:rPr lang="ru-RU" sz="1400" b="1" dirty="0"/>
              <a:t>– </a:t>
            </a:r>
            <a:r>
              <a:rPr lang="en-US" sz="1400" b="1" dirty="0"/>
              <a:t>XX </a:t>
            </a:r>
            <a:r>
              <a:rPr lang="ru-RU" sz="1400" b="1" dirty="0"/>
              <a:t>в.</a:t>
            </a:r>
          </a:p>
        </p:txBody>
      </p:sp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641478" y="1916832"/>
            <a:ext cx="2592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ctr"/>
            <a:r>
              <a:rPr lang="ru-RU" sz="1400" b="1" dirty="0"/>
              <a:t>«0-я» промышленная рев.</a:t>
            </a:r>
          </a:p>
          <a:p>
            <a:pPr algn="ctr"/>
            <a:r>
              <a:rPr lang="en-US" sz="1400" b="1" dirty="0"/>
              <a:t>XVII </a:t>
            </a:r>
            <a:r>
              <a:rPr lang="ru-RU" sz="1400" b="1" dirty="0"/>
              <a:t>в.</a:t>
            </a:r>
          </a:p>
        </p:txBody>
      </p:sp>
      <p:cxnSp>
        <p:nvCxnSpPr>
          <p:cNvPr id="34" name="Straight Connector 10"/>
          <p:cNvCxnSpPr/>
          <p:nvPr/>
        </p:nvCxnSpPr>
        <p:spPr>
          <a:xfrm>
            <a:off x="6079361" y="1988840"/>
            <a:ext cx="34725" cy="4360321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0"/>
          <p:cNvCxnSpPr/>
          <p:nvPr/>
        </p:nvCxnSpPr>
        <p:spPr>
          <a:xfrm>
            <a:off x="3343057" y="1988840"/>
            <a:ext cx="37180" cy="4363907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8"/>
          <p:cNvSpPr txBox="1">
            <a:spLocks noChangeArrowheads="1"/>
          </p:cNvSpPr>
          <p:nvPr/>
        </p:nvSpPr>
        <p:spPr bwMode="auto">
          <a:xfrm>
            <a:off x="1225387" y="6073551"/>
            <a:ext cx="14244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latin typeface="Georgia" pitchFamily="18" charset="0"/>
              </a:rPr>
              <a:t>Нидерланды</a:t>
            </a:r>
          </a:p>
        </p:txBody>
      </p:sp>
      <p:sp>
        <p:nvSpPr>
          <p:cNvPr id="38" name="TextBox 18"/>
          <p:cNvSpPr txBox="1">
            <a:spLocks noChangeArrowheads="1"/>
          </p:cNvSpPr>
          <p:nvPr/>
        </p:nvSpPr>
        <p:spPr bwMode="auto">
          <a:xfrm>
            <a:off x="4169870" y="6075118"/>
            <a:ext cx="935806" cy="30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latin typeface="Georgia" pitchFamily="18" charset="0"/>
              </a:rPr>
              <a:t>Англия</a:t>
            </a:r>
          </a:p>
        </p:txBody>
      </p:sp>
      <p:sp>
        <p:nvSpPr>
          <p:cNvPr id="39" name="TextBox 19"/>
          <p:cNvSpPr txBox="1">
            <a:spLocks noChangeArrowheads="1"/>
          </p:cNvSpPr>
          <p:nvPr/>
        </p:nvSpPr>
        <p:spPr bwMode="auto">
          <a:xfrm>
            <a:off x="6844246" y="6080947"/>
            <a:ext cx="156968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300" i="1" dirty="0">
                <a:latin typeface="Georgia" pitchFamily="18" charset="0"/>
              </a:rPr>
              <a:t>США</a:t>
            </a:r>
          </a:p>
        </p:txBody>
      </p:sp>
      <p:cxnSp>
        <p:nvCxnSpPr>
          <p:cNvPr id="40" name="Straight Connector 17"/>
          <p:cNvCxnSpPr/>
          <p:nvPr/>
        </p:nvCxnSpPr>
        <p:spPr>
          <a:xfrm>
            <a:off x="323528" y="6093296"/>
            <a:ext cx="8578813" cy="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"/>
          <p:cNvSpPr/>
          <p:nvPr/>
        </p:nvSpPr>
        <p:spPr>
          <a:xfrm>
            <a:off x="467544" y="1124744"/>
            <a:ext cx="823859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Ins="0">
            <a:spAutoFit/>
          </a:bodyPr>
          <a:lstStyle/>
          <a:p>
            <a:r>
              <a:rPr lang="ru-RU" sz="1400" dirty="0"/>
              <a:t>Каждая следующая промышленная революция привносит новообразования в «вертикальную</a:t>
            </a:r>
            <a:r>
              <a:rPr lang="ru-RU" sz="1400" dirty="0" smtClean="0"/>
              <a:t>» систему разделения труда – </a:t>
            </a:r>
            <a:r>
              <a:rPr lang="ru-RU" sz="1400" dirty="0"/>
              <a:t>СРТ по производству знаний, а не тех или иных конечных продуктов.</a:t>
            </a:r>
          </a:p>
        </p:txBody>
      </p:sp>
      <p:cxnSp>
        <p:nvCxnSpPr>
          <p:cNvPr id="42" name="Straight Connector 10"/>
          <p:cNvCxnSpPr/>
          <p:nvPr/>
        </p:nvCxnSpPr>
        <p:spPr>
          <a:xfrm>
            <a:off x="606753" y="2276872"/>
            <a:ext cx="0" cy="3888432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2"/>
          <p:cNvSpPr txBox="1">
            <a:spLocks noChangeArrowheads="1"/>
          </p:cNvSpPr>
          <p:nvPr/>
        </p:nvSpPr>
        <p:spPr bwMode="auto">
          <a:xfrm>
            <a:off x="6151369" y="2492896"/>
            <a:ext cx="316835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marL="88900" indent="-88900" fontAlgn="base"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1400" dirty="0" smtClean="0"/>
              <a:t>пр-во стали, алюминия, </a:t>
            </a:r>
            <a:r>
              <a:rPr lang="ru-RU" sz="1400" dirty="0"/>
              <a:t>пластика;</a:t>
            </a:r>
          </a:p>
          <a:p>
            <a:pPr marL="88900" indent="-88900" fontAlgn="base"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1400" dirty="0"/>
              <a:t>сжигание нефтепродуктов и газа, использование </a:t>
            </a:r>
            <a:r>
              <a:rPr lang="ru-RU" sz="1400" dirty="0" err="1"/>
              <a:t>гидро</a:t>
            </a:r>
            <a:r>
              <a:rPr lang="ru-RU" sz="1400" dirty="0"/>
              <a:t>- и э/э;</a:t>
            </a:r>
          </a:p>
          <a:p>
            <a:pPr marL="88900" indent="-88900" fontAlgn="base"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1400" dirty="0"/>
              <a:t>путешествия на а/м, самолетах;</a:t>
            </a:r>
          </a:p>
          <a:p>
            <a:pPr marL="88900" indent="-88900" fontAlgn="base"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1400" dirty="0"/>
              <a:t>использование спутников</a:t>
            </a:r>
          </a:p>
          <a:p>
            <a:pPr marL="88900" indent="-88900" fontAlgn="base"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1400" dirty="0" smtClean="0"/>
              <a:t>антисептика, применение антибиотиков;</a:t>
            </a:r>
            <a:endParaRPr lang="ru-RU" sz="1400" dirty="0"/>
          </a:p>
          <a:p>
            <a:pPr marL="88900" indent="-88900" fontAlgn="base"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1400" dirty="0"/>
              <a:t>использование мин. </a:t>
            </a:r>
            <a:r>
              <a:rPr lang="ru-RU" sz="1400" dirty="0" smtClean="0"/>
              <a:t>удобрений.</a:t>
            </a:r>
            <a:endParaRPr lang="ru-RU" sz="1400" dirty="0"/>
          </a:p>
        </p:txBody>
      </p:sp>
      <p:sp>
        <p:nvSpPr>
          <p:cNvPr id="44" name="TextBox 12"/>
          <p:cNvSpPr txBox="1">
            <a:spLocks noChangeArrowheads="1"/>
          </p:cNvSpPr>
          <p:nvPr/>
        </p:nvSpPr>
        <p:spPr bwMode="auto">
          <a:xfrm>
            <a:off x="3415065" y="2492896"/>
            <a:ext cx="259228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marL="88900" indent="-88900" fontAlgn="base"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1400" dirty="0"/>
              <a:t>производство чугуна, железа;</a:t>
            </a:r>
          </a:p>
          <a:p>
            <a:pPr marL="88900" indent="-88900" fontAlgn="base"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1400" dirty="0"/>
              <a:t>использование энергии пара, сжигание угля;</a:t>
            </a:r>
          </a:p>
          <a:p>
            <a:pPr marL="88900" indent="-88900" fontAlgn="base"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1400" dirty="0"/>
              <a:t>плавание на пароходах, путешествия на паровозах;</a:t>
            </a:r>
          </a:p>
          <a:p>
            <a:pPr marL="88900" indent="-88900" fontAlgn="base"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1400" dirty="0"/>
              <a:t>наркоз, хирургия;</a:t>
            </a:r>
          </a:p>
          <a:p>
            <a:pPr marL="88900" indent="-88900" fontAlgn="base"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1400" dirty="0"/>
              <a:t>использование с/х машин</a:t>
            </a:r>
          </a:p>
        </p:txBody>
      </p:sp>
      <p:sp>
        <p:nvSpPr>
          <p:cNvPr id="45" name="TextBox 12"/>
          <p:cNvSpPr txBox="1">
            <a:spLocks noChangeArrowheads="1"/>
          </p:cNvSpPr>
          <p:nvPr/>
        </p:nvSpPr>
        <p:spPr bwMode="auto">
          <a:xfrm>
            <a:off x="678761" y="2492896"/>
            <a:ext cx="259228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marL="88900" indent="-88900" fontAlgn="base"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1400" dirty="0" smtClean="0"/>
              <a:t>выращивание </a:t>
            </a:r>
            <a:r>
              <a:rPr lang="ru-RU" sz="1400" dirty="0"/>
              <a:t>леса</a:t>
            </a:r>
          </a:p>
          <a:p>
            <a:pPr marL="88900" indent="-88900" fontAlgn="base"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1400" dirty="0"/>
              <a:t>сжигание </a:t>
            </a:r>
            <a:r>
              <a:rPr lang="ru-RU" sz="1400" dirty="0" smtClean="0"/>
              <a:t>торфа, </a:t>
            </a:r>
            <a:r>
              <a:rPr lang="ru-RU" sz="1400" dirty="0"/>
              <a:t>использование энергии </a:t>
            </a:r>
            <a:r>
              <a:rPr lang="ru-RU" sz="1400" dirty="0" smtClean="0"/>
              <a:t>ветра;</a:t>
            </a:r>
            <a:endParaRPr lang="ru-RU" sz="1400" dirty="0"/>
          </a:p>
          <a:p>
            <a:pPr marL="88900" indent="-88900" fontAlgn="base"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1400" dirty="0" smtClean="0"/>
              <a:t>плавание на </a:t>
            </a:r>
            <a:r>
              <a:rPr lang="ru-RU" sz="1400" dirty="0" err="1" smtClean="0"/>
              <a:t>флайтах</a:t>
            </a:r>
            <a:r>
              <a:rPr lang="ru-RU" sz="1400" dirty="0" smtClean="0"/>
              <a:t>, </a:t>
            </a:r>
            <a:r>
              <a:rPr lang="ru-RU" sz="1400" dirty="0" err="1" smtClean="0"/>
              <a:t>треквартах</a:t>
            </a:r>
            <a:r>
              <a:rPr lang="ru-RU" sz="1400" dirty="0" smtClean="0"/>
              <a:t>;</a:t>
            </a:r>
            <a:endParaRPr lang="ru-RU" sz="1400" dirty="0"/>
          </a:p>
          <a:p>
            <a:pPr marL="88900" indent="-88900" fontAlgn="base"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1400" dirty="0" smtClean="0"/>
              <a:t>антисептика;</a:t>
            </a:r>
            <a:endParaRPr lang="ru-RU" sz="1400" dirty="0"/>
          </a:p>
          <a:p>
            <a:pPr marL="88900" indent="-88900" fontAlgn="base"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1400" dirty="0"/>
              <a:t>использование ветряных насосов и дамб на </a:t>
            </a:r>
            <a:r>
              <a:rPr lang="ru-RU" sz="1400" dirty="0" smtClean="0"/>
              <a:t>польдерах</a:t>
            </a:r>
            <a:endParaRPr lang="ru-RU" sz="1400" dirty="0"/>
          </a:p>
        </p:txBody>
      </p:sp>
      <p:cxnSp>
        <p:nvCxnSpPr>
          <p:cNvPr id="53" name="Straight Connector 17"/>
          <p:cNvCxnSpPr/>
          <p:nvPr/>
        </p:nvCxnSpPr>
        <p:spPr>
          <a:xfrm>
            <a:off x="283225" y="4551412"/>
            <a:ext cx="8886474" cy="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41"/>
          <p:cNvSpPr/>
          <p:nvPr/>
        </p:nvSpPr>
        <p:spPr>
          <a:xfrm>
            <a:off x="179512" y="4551412"/>
            <a:ext cx="400110" cy="1541884"/>
          </a:xfrm>
          <a:prstGeom prst="rect">
            <a:avLst/>
          </a:prstGeom>
        </p:spPr>
        <p:txBody>
          <a:bodyPr vert="vert270" wrap="square" lIns="0" tIns="0" rIns="0" bIns="0" anchor="ctr">
            <a:spAutoFit/>
          </a:bodyPr>
          <a:lstStyle/>
          <a:p>
            <a:pPr algn="ctr" fontAlgn="base">
              <a:spcAft>
                <a:spcPts val="600"/>
              </a:spcAft>
              <a:buClr>
                <a:schemeClr val="accent1"/>
              </a:buClr>
              <a:buSzPct val="76000"/>
              <a:defRPr/>
            </a:pPr>
            <a:r>
              <a:rPr lang="ru-RU" sz="1300" b="1" dirty="0" smtClean="0"/>
              <a:t>Технология мышления</a:t>
            </a:r>
            <a:endParaRPr lang="ru-RU" sz="1300" b="1" dirty="0"/>
          </a:p>
        </p:txBody>
      </p:sp>
      <p:sp>
        <p:nvSpPr>
          <p:cNvPr id="55" name="Прямоугольник 42"/>
          <p:cNvSpPr/>
          <p:nvPr/>
        </p:nvSpPr>
        <p:spPr>
          <a:xfrm>
            <a:off x="822777" y="5754742"/>
            <a:ext cx="2156339" cy="338554"/>
          </a:xfrm>
          <a:prstGeom prst="rect">
            <a:avLst/>
          </a:prstGeom>
        </p:spPr>
        <p:txBody>
          <a:bodyPr wrap="square" lIns="90000" rIns="0" anchor="ctr">
            <a:spAutoFit/>
          </a:bodyPr>
          <a:lstStyle/>
          <a:p>
            <a:pPr algn="ctr"/>
            <a:r>
              <a:rPr lang="ru-RU" sz="1600" b="1" dirty="0" smtClean="0"/>
              <a:t>Конструирование</a:t>
            </a:r>
            <a:endParaRPr lang="ru-RU" sz="1600" b="1" dirty="0"/>
          </a:p>
        </p:txBody>
      </p:sp>
      <p:sp>
        <p:nvSpPr>
          <p:cNvPr id="56" name="Прямоугольник 43"/>
          <p:cNvSpPr/>
          <p:nvPr/>
        </p:nvSpPr>
        <p:spPr>
          <a:xfrm>
            <a:off x="3631089" y="5754742"/>
            <a:ext cx="2232248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Проектирование</a:t>
            </a:r>
            <a:endParaRPr lang="ru-RU" sz="1600" b="1" dirty="0"/>
          </a:p>
        </p:txBody>
      </p:sp>
      <p:sp>
        <p:nvSpPr>
          <p:cNvPr id="57" name="Прямоугольник 44"/>
          <p:cNvSpPr/>
          <p:nvPr/>
        </p:nvSpPr>
        <p:spPr>
          <a:xfrm>
            <a:off x="6574675" y="5754742"/>
            <a:ext cx="2108824" cy="338554"/>
          </a:xfrm>
          <a:prstGeom prst="rect">
            <a:avLst/>
          </a:prstGeom>
        </p:spPr>
        <p:txBody>
          <a:bodyPr wrap="square" rIns="0" anchor="ctr">
            <a:spAutoFit/>
          </a:bodyPr>
          <a:lstStyle/>
          <a:p>
            <a:pPr algn="ctr"/>
            <a:r>
              <a:rPr lang="ru-RU" sz="1600" b="1" dirty="0" smtClean="0"/>
              <a:t>Исследование</a:t>
            </a:r>
            <a:endParaRPr lang="ru-RU" sz="1600" b="1" dirty="0"/>
          </a:p>
        </p:txBody>
      </p:sp>
      <p:sp>
        <p:nvSpPr>
          <p:cNvPr id="62" name="Прямоугольник 41"/>
          <p:cNvSpPr/>
          <p:nvPr/>
        </p:nvSpPr>
        <p:spPr>
          <a:xfrm>
            <a:off x="279539" y="3140968"/>
            <a:ext cx="200055" cy="957508"/>
          </a:xfrm>
          <a:prstGeom prst="rect">
            <a:avLst/>
          </a:prstGeom>
        </p:spPr>
        <p:txBody>
          <a:bodyPr vert="vert270" wrap="square" lIns="0" tIns="0" rIns="0" bIns="0" anchor="ctr">
            <a:spAutoFit/>
          </a:bodyPr>
          <a:lstStyle/>
          <a:p>
            <a:pPr algn="ctr" fontAlgn="base">
              <a:spcAft>
                <a:spcPts val="600"/>
              </a:spcAft>
              <a:buClr>
                <a:schemeClr val="accent1"/>
              </a:buClr>
              <a:buSzPct val="76000"/>
              <a:defRPr/>
            </a:pPr>
            <a:r>
              <a:rPr lang="ru-RU" sz="1300" b="1" dirty="0" smtClean="0"/>
              <a:t>Технологии</a:t>
            </a:r>
            <a:endParaRPr lang="ru-RU" sz="1300" b="1" dirty="0"/>
          </a:p>
        </p:txBody>
      </p:sp>
      <p:pic>
        <p:nvPicPr>
          <p:cNvPr id="19458" name="Picture 2" descr="&amp;CHcy;&amp;iecy;&amp;rcy;&amp;tcy;&amp;iocy;&amp;zhcy;&amp;ncy;&amp;icy;&amp;k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4994" y="4579395"/>
            <a:ext cx="926846" cy="11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9"/>
          <p:cNvSpPr/>
          <p:nvPr/>
        </p:nvSpPr>
        <p:spPr>
          <a:xfrm>
            <a:off x="597492" y="6327204"/>
            <a:ext cx="6278764" cy="52322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700" dirty="0" smtClean="0"/>
              <a:t>Рис.: </a:t>
            </a:r>
            <a:r>
              <a:rPr lang="ru-RU" sz="700" dirty="0" smtClean="0">
                <a:hlinkClick r:id="rId3"/>
              </a:rPr>
              <a:t>Жан Батист </a:t>
            </a:r>
            <a:r>
              <a:rPr lang="ru-RU" sz="700" dirty="0" err="1" smtClean="0">
                <a:hlinkClick r:id="rId3"/>
              </a:rPr>
              <a:t>Симеон</a:t>
            </a:r>
            <a:r>
              <a:rPr lang="ru-RU" sz="700" dirty="0" smtClean="0">
                <a:hlinkClick r:id="rId3"/>
              </a:rPr>
              <a:t> Шарден </a:t>
            </a:r>
            <a:r>
              <a:rPr lang="ru-RU" sz="700" dirty="0" smtClean="0"/>
              <a:t>Чертёжник. 1737.</a:t>
            </a:r>
          </a:p>
          <a:p>
            <a:r>
              <a:rPr lang="en-US" sz="700" dirty="0" smtClean="0">
                <a:hlinkClick r:id="rId4"/>
              </a:rPr>
              <a:t>www2.atpages.jp</a:t>
            </a:r>
            <a:endParaRPr lang="ru-RU" sz="700" dirty="0" smtClean="0"/>
          </a:p>
          <a:p>
            <a:r>
              <a:rPr lang="en-US" sz="700" dirty="0" smtClean="0">
                <a:hlinkClick r:id="rId5"/>
              </a:rPr>
              <a:t>http</a:t>
            </a:r>
            <a:r>
              <a:rPr lang="en-US" sz="700" dirty="0">
                <a:hlinkClick r:id="rId5"/>
              </a:rPr>
              <a:t>://</a:t>
            </a:r>
            <a:r>
              <a:rPr lang="en-US" sz="700" dirty="0" smtClean="0">
                <a:hlinkClick r:id="rId5"/>
              </a:rPr>
              <a:t>www.movehub.com/blog/largest-ships-history</a:t>
            </a:r>
            <a:endParaRPr lang="ru-RU" sz="700" dirty="0" smtClean="0"/>
          </a:p>
          <a:p>
            <a:r>
              <a:rPr lang="en-US" sz="700" dirty="0">
                <a:hlinkClick r:id="rId6"/>
              </a:rPr>
              <a:t>http://</a:t>
            </a:r>
            <a:r>
              <a:rPr lang="en-US" sz="700" dirty="0" smtClean="0">
                <a:hlinkClick r:id="rId6"/>
              </a:rPr>
              <a:t>sbs-on-web.com/material_base.htm</a:t>
            </a:r>
            <a:endParaRPr lang="ru-RU" sz="700" dirty="0"/>
          </a:p>
        </p:txBody>
      </p:sp>
      <p:pic>
        <p:nvPicPr>
          <p:cNvPr id="19460" name="Picture 4" descr="http://www2.atpages.jp/ggclub/webproxy/index.php?q=aHR0cHM6Ly91cGxvYWQud2lraW1lZGlhLm9yZy93aWtpcGVkaWEvY29tbW9ucy90aHVtYi9mL2ZiL0FyY2hpdGVjdC5wbmcvMTUwcHgtQXJjaGl0ZWN0LnBuZw%3D%3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2938" y="4579395"/>
            <a:ext cx="999410" cy="123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http://ic.pics.livejournal.com/mjustas/11607698/322118/322118_origina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0140" y="4606705"/>
            <a:ext cx="1711246" cy="117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0" name="Picture 14" descr="http://sbs-on-web.com/images/mat_base/pool_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579395"/>
            <a:ext cx="1569682" cy="11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Прямоугольник 57"/>
          <p:cNvSpPr/>
          <p:nvPr/>
        </p:nvSpPr>
        <p:spPr>
          <a:xfrm>
            <a:off x="754960" y="4872532"/>
            <a:ext cx="1437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200" dirty="0" smtClean="0">
                <a:solidFill>
                  <a:prstClr val="black"/>
                </a:solidFill>
              </a:rPr>
              <a:t>Чертёжник</a:t>
            </a:r>
          </a:p>
          <a:p>
            <a:pPr lvl="0" algn="r"/>
            <a:r>
              <a:rPr lang="ru-RU" sz="1200" dirty="0" smtClean="0">
                <a:solidFill>
                  <a:prstClr val="black"/>
                </a:solidFill>
              </a:rPr>
              <a:t>Жан </a:t>
            </a:r>
            <a:r>
              <a:rPr lang="ru-RU" sz="1200" dirty="0">
                <a:solidFill>
                  <a:prstClr val="black"/>
                </a:solidFill>
              </a:rPr>
              <a:t>Батист </a:t>
            </a:r>
            <a:r>
              <a:rPr lang="ru-RU" sz="1200" dirty="0" err="1">
                <a:solidFill>
                  <a:prstClr val="black"/>
                </a:solidFill>
              </a:rPr>
              <a:t>Симеон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smtClean="0">
                <a:solidFill>
                  <a:prstClr val="black"/>
                </a:solidFill>
              </a:rPr>
              <a:t>Шарден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714953" y="4872532"/>
            <a:ext cx="1321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 smtClean="0">
                <a:solidFill>
                  <a:prstClr val="black"/>
                </a:solidFill>
              </a:rPr>
              <a:t>Модель судна в </a:t>
            </a:r>
            <a:r>
              <a:rPr lang="ru-RU" sz="1200" dirty="0" err="1" smtClean="0">
                <a:solidFill>
                  <a:prstClr val="black"/>
                </a:solidFill>
              </a:rPr>
              <a:t>опытовом</a:t>
            </a:r>
            <a:r>
              <a:rPr lang="ru-RU" sz="1200" dirty="0" smtClean="0">
                <a:solidFill>
                  <a:prstClr val="black"/>
                </a:solidFill>
              </a:rPr>
              <a:t> бассейне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79296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Вызов роста стоимости управления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799088" y="1969955"/>
            <a:ext cx="3165400" cy="4190096"/>
          </a:xfrm>
          <a:prstGeom prst="rect">
            <a:avLst/>
          </a:prstGeom>
          <a:solidFill>
            <a:srgbClr val="FFFFFF"/>
          </a:solidFill>
        </p:spPr>
        <p:txBody>
          <a:bodyPr wrap="square" rIns="0">
            <a:noAutofit/>
          </a:bodyPr>
          <a:lstStyle/>
          <a:p>
            <a:r>
              <a:rPr lang="ru-RU" sz="1400" dirty="0" smtClean="0"/>
              <a:t>специализацию </a:t>
            </a:r>
            <a:r>
              <a:rPr lang="ru-RU" sz="1400" dirty="0"/>
              <a:t>управления, наконец, впрямую в увеличение своей численности, существенно повысив для этого средний уровень оплаты. </a:t>
            </a:r>
          </a:p>
          <a:p>
            <a:r>
              <a:rPr lang="ru-RU" sz="1400" dirty="0" smtClean="0"/>
              <a:t>Инфляция</a:t>
            </a:r>
            <a:r>
              <a:rPr lang="ru-RU" sz="1400" dirty="0"/>
              <a:t>, формируясь во многом за счет роста стоимости рабочей силы, уже давно не поспевает за темпами роста доходов менеджеров.</a:t>
            </a:r>
          </a:p>
          <a:p>
            <a:r>
              <a:rPr lang="ru-RU" sz="1400" dirty="0"/>
              <a:t>В каждом продукте, которым мы пользуемся в начале XXI в., доля прямых и косвенных управленческих затрат составляет от 50 до 80%. При этом степень влияния этой профессиональной группы на рост производительности труда и темп освоения новых технологий катастрофически </a:t>
            </a:r>
            <a:r>
              <a:rPr lang="ru-RU" sz="1400" dirty="0" smtClean="0"/>
              <a:t>падает»</a:t>
            </a:r>
            <a:r>
              <a:rPr lang="ru-RU" sz="1400" baseline="30000" dirty="0" smtClean="0"/>
              <a:t>2</a:t>
            </a:r>
            <a:r>
              <a:rPr lang="ru-RU" sz="1400" dirty="0"/>
              <a:t>.</a:t>
            </a:r>
            <a:endParaRPr lang="ru-RU" sz="1400" baseline="30000" dirty="0"/>
          </a:p>
        </p:txBody>
      </p:sp>
      <p:grpSp>
        <p:nvGrpSpPr>
          <p:cNvPr id="6" name="Group 5"/>
          <p:cNvGrpSpPr/>
          <p:nvPr/>
        </p:nvGrpSpPr>
        <p:grpSpPr>
          <a:xfrm>
            <a:off x="179512" y="2111896"/>
            <a:ext cx="5400600" cy="4032448"/>
            <a:chOff x="3635896" y="1196752"/>
            <a:chExt cx="5400600" cy="4032448"/>
          </a:xfrm>
        </p:grpSpPr>
        <p:grpSp>
          <p:nvGrpSpPr>
            <p:cNvPr id="7" name="Group 6"/>
            <p:cNvGrpSpPr/>
            <p:nvPr/>
          </p:nvGrpSpPr>
          <p:grpSpPr>
            <a:xfrm>
              <a:off x="3635896" y="1332593"/>
              <a:ext cx="5356776" cy="3896607"/>
              <a:chOff x="3923928" y="1988840"/>
              <a:chExt cx="5075496" cy="3392551"/>
            </a:xfrm>
          </p:grpSpPr>
          <p:pic>
            <p:nvPicPr>
              <p:cNvPr id="10" name="Picture 9" descr="Снимок экрана 2016-07-08 в 15.00.45.png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6F7985"/>
                  </a:clrFrom>
                  <a:clrTo>
                    <a:srgbClr val="6F7985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3928" y="2060848"/>
                <a:ext cx="3960440" cy="3320543"/>
              </a:xfrm>
              <a:prstGeom prst="rect">
                <a:avLst/>
              </a:prstGeom>
            </p:spPr>
          </p:pic>
          <p:sp>
            <p:nvSpPr>
              <p:cNvPr id="11" name="Прямоугольник 20"/>
              <p:cNvSpPr>
                <a:spLocks noChangeArrowheads="1"/>
              </p:cNvSpPr>
              <p:nvPr/>
            </p:nvSpPr>
            <p:spPr bwMode="auto">
              <a:xfrm>
                <a:off x="4060382" y="3876754"/>
                <a:ext cx="1978581" cy="83068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sz="1400" dirty="0"/>
                  <a:t>ВВП на душу населения,</a:t>
                </a:r>
              </a:p>
              <a:p>
                <a:pPr algn="r"/>
                <a:r>
                  <a:rPr lang="ru-RU" sz="1400" dirty="0"/>
                  <a:t>в </a:t>
                </a:r>
                <a:r>
                  <a:rPr lang="ru-RU" sz="1400" dirty="0" err="1"/>
                  <a:t>междунар</a:t>
                </a:r>
                <a:r>
                  <a:rPr lang="ru-RU" sz="1400" dirty="0"/>
                  <a:t>. долларах Гэри-</a:t>
                </a:r>
                <a:r>
                  <a:rPr lang="ru-RU" sz="1400" dirty="0" err="1"/>
                  <a:t>Хамиса</a:t>
                </a:r>
                <a:r>
                  <a:rPr lang="ru-RU" sz="1400" dirty="0"/>
                  <a:t> 1990</a:t>
                </a:r>
                <a:r>
                  <a:rPr lang="ru-RU" sz="1400" baseline="30000" dirty="0"/>
                  <a:t>1</a:t>
                </a:r>
              </a:p>
            </p:txBody>
          </p:sp>
          <p:pic>
            <p:nvPicPr>
              <p:cNvPr id="13" name="Picture 12" descr="Снимок экрана 2016-07-08 в 15.04.53.png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6F7985"/>
                  </a:clrFrom>
                  <a:clrTo>
                    <a:srgbClr val="6F7985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4413"/>
              <a:stretch/>
            </p:blipFill>
            <p:spPr>
              <a:xfrm>
                <a:off x="7608182" y="3747536"/>
                <a:ext cx="1225872" cy="1571162"/>
              </a:xfrm>
              <a:prstGeom prst="rect">
                <a:avLst/>
              </a:prstGeom>
            </p:spPr>
          </p:pic>
          <p:pic>
            <p:nvPicPr>
              <p:cNvPr id="14" name="Picture 13" descr="Снимок экрана 2016-07-08 в 15.04.53.png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6F7985"/>
                  </a:clrFrom>
                  <a:clrTo>
                    <a:srgbClr val="6F7985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8371" b="46257"/>
              <a:stretch/>
            </p:blipFill>
            <p:spPr>
              <a:xfrm>
                <a:off x="7956376" y="2852936"/>
                <a:ext cx="1043048" cy="450796"/>
              </a:xfrm>
              <a:prstGeom prst="rect">
                <a:avLst/>
              </a:prstGeom>
            </p:spPr>
          </p:pic>
          <p:pic>
            <p:nvPicPr>
              <p:cNvPr id="15" name="Picture 14" descr="Снимок экрана 2016-07-08 в 15.04.53.png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3787"/>
              <a:stretch/>
            </p:blipFill>
            <p:spPr>
              <a:xfrm>
                <a:off x="7740352" y="1988840"/>
                <a:ext cx="1074804" cy="792087"/>
              </a:xfrm>
              <a:prstGeom prst="rect">
                <a:avLst/>
              </a:prstGeom>
            </p:spPr>
          </p:pic>
          <p:sp>
            <p:nvSpPr>
              <p:cNvPr id="16" name="Овал 4"/>
              <p:cNvSpPr/>
              <p:nvPr/>
            </p:nvSpPr>
            <p:spPr>
              <a:xfrm rot="14956256">
                <a:off x="7200724" y="3521137"/>
                <a:ext cx="1548313" cy="1860893"/>
              </a:xfrm>
              <a:prstGeom prst="ellipse">
                <a:avLst/>
              </a:prstGeom>
              <a:noFill/>
              <a:ln w="34925"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 sz="1400" dirty="0"/>
              </a:p>
            </p:txBody>
          </p:sp>
        </p:grpSp>
        <p:sp>
          <p:nvSpPr>
            <p:cNvPr id="8" name="Oval 7"/>
            <p:cNvSpPr/>
            <p:nvPr/>
          </p:nvSpPr>
          <p:spPr>
            <a:xfrm flipV="1">
              <a:off x="7596336" y="1340769"/>
              <a:ext cx="72008" cy="72008"/>
            </a:xfrm>
            <a:prstGeom prst="ellipse">
              <a:avLst/>
            </a:prstGeom>
            <a:solidFill>
              <a:schemeClr val="accent2"/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68344" y="119675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/>
                <a:t>Гонконг (КНР)</a:t>
              </a:r>
              <a:endParaRPr lang="en-US" sz="1200" dirty="0"/>
            </a:p>
          </p:txBody>
        </p:sp>
      </p:grpSp>
      <p:sp>
        <p:nvSpPr>
          <p:cNvPr id="18" name="Прямоугольник 74"/>
          <p:cNvSpPr/>
          <p:nvPr/>
        </p:nvSpPr>
        <p:spPr>
          <a:xfrm>
            <a:off x="577652" y="6631840"/>
            <a:ext cx="6370611" cy="215444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800" baseline="30000" dirty="0"/>
              <a:t>1 </a:t>
            </a:r>
            <a:r>
              <a:rPr lang="en-US" sz="800" dirty="0"/>
              <a:t>Maddison. The word economy</a:t>
            </a:r>
            <a:r>
              <a:rPr lang="ru-RU" sz="800" dirty="0"/>
              <a:t>: а </a:t>
            </a:r>
            <a:r>
              <a:rPr lang="en-US" sz="800" dirty="0"/>
              <a:t>millennial perspective</a:t>
            </a:r>
            <a:r>
              <a:rPr lang="ru-RU" sz="800" dirty="0"/>
              <a:t>. С. </a:t>
            </a:r>
            <a:r>
              <a:rPr lang="en-US" sz="800" dirty="0"/>
              <a:t>264</a:t>
            </a:r>
            <a:r>
              <a:rPr lang="ru-RU" sz="800" dirty="0"/>
              <a:t>. </a:t>
            </a:r>
            <a:r>
              <a:rPr lang="ru-RU" sz="800" baseline="30000" dirty="0"/>
              <a:t>2 </a:t>
            </a:r>
            <a:r>
              <a:rPr lang="ru-RU" sz="800" dirty="0"/>
              <a:t>Щедровицкий П.Г. Ковалевич Д.А. статья «Конвейер инноваций»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1326827"/>
            <a:ext cx="2089962" cy="2462213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r>
              <a:rPr lang="ru-RU" sz="1400" dirty="0"/>
              <a:t>В странах с доминированием капиталистических отношений эффект от революции управляющих был скрыт за завесой успехов, обусловленных исторической инерцией развития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19" name="Rectangle 18"/>
          <p:cNvSpPr/>
          <p:nvPr/>
        </p:nvSpPr>
        <p:spPr>
          <a:xfrm>
            <a:off x="2504976" y="1326827"/>
            <a:ext cx="6588224" cy="738664"/>
          </a:xfrm>
          <a:prstGeom prst="rect">
            <a:avLst/>
          </a:prstGeom>
          <a:solidFill>
            <a:schemeClr val="lt1"/>
          </a:solidFill>
        </p:spPr>
        <p:txBody>
          <a:bodyPr wrap="square" rIns="0">
            <a:spAutoFit/>
          </a:bodyPr>
          <a:lstStyle/>
          <a:p>
            <a:r>
              <a:rPr lang="ru-RU" sz="1400" dirty="0"/>
              <a:t>Однако «стала резко расти и цена самого управления. В попытке понять и ухватить новые </a:t>
            </a:r>
            <a:r>
              <a:rPr lang="ru-RU" sz="1400" dirty="0" smtClean="0"/>
              <a:t>технологические тренды </a:t>
            </a:r>
            <a:r>
              <a:rPr lang="ru-RU" sz="1400" dirty="0"/>
              <a:t>менеджеры крупнейших корпораций стали вкладываться в дополнительную подготовку, в еще </a:t>
            </a:r>
            <a:r>
              <a:rPr lang="ru-RU" sz="1400" dirty="0" smtClean="0"/>
              <a:t>большую</a:t>
            </a:r>
            <a:endParaRPr lang="ru-RU" sz="1400" dirty="0"/>
          </a:p>
        </p:txBody>
      </p:sp>
      <p:sp>
        <p:nvSpPr>
          <p:cNvPr id="2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0470" y="6357958"/>
            <a:ext cx="409564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94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6406" y="2571744"/>
            <a:ext cx="8555075" cy="186137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accent1"/>
                </a:solidFill>
              </a:rPr>
              <a:t>Раздел </a:t>
            </a:r>
            <a:r>
              <a:rPr lang="ru-RU" sz="2800" b="1" dirty="0" smtClean="0">
                <a:solidFill>
                  <a:schemeClr val="accent1"/>
                </a:solidFill>
              </a:rPr>
              <a:t>17. Новая промышленная революция: изменение производственных процессов</a:t>
            </a:r>
            <a:endParaRPr lang="ru-RU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18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4716016" y="1196752"/>
            <a:ext cx="4320480" cy="181588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Чтобы роботы могли работать в автоматическом режиме их сначала нужно обучить. Все роботы программируются в ручном режиме. Команда обучила 130 роботов за 1,5 года - роботы запомнили и повторяют по 100 раз в день операции, которые раньше были ручными. Мастерство робота соответствует мастерству того человека, который его обучает. 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79296" cy="1143000"/>
          </a:xfrm>
        </p:spPr>
        <p:txBody>
          <a:bodyPr/>
          <a:lstStyle/>
          <a:p>
            <a:r>
              <a:rPr lang="ru-RU" dirty="0" smtClean="0"/>
              <a:t>Умный завод и массовое производство электромобилей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42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611560" y="6516632"/>
            <a:ext cx="590465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Источники: </a:t>
            </a:r>
            <a:r>
              <a:rPr lang="en-US" sz="800" dirty="0" smtClean="0"/>
              <a:t>Мегазаводы </a:t>
            </a:r>
            <a:r>
              <a:rPr lang="en-US" sz="800" dirty="0" err="1"/>
              <a:t>Тесла</a:t>
            </a:r>
            <a:r>
              <a:rPr lang="en-US" sz="800" dirty="0"/>
              <a:t> </a:t>
            </a:r>
            <a:r>
              <a:rPr lang="en-US" sz="800" dirty="0" err="1"/>
              <a:t>Моторс</a:t>
            </a:r>
            <a:r>
              <a:rPr lang="en-US" sz="800" dirty="0"/>
              <a:t> National Geographic </a:t>
            </a:r>
            <a:r>
              <a:rPr lang="en-US" sz="800" dirty="0" smtClean="0">
                <a:hlinkClick r:id="rId2"/>
              </a:rPr>
              <a:t>https</a:t>
            </a:r>
            <a:r>
              <a:rPr lang="en-US" sz="800" dirty="0">
                <a:hlinkClick r:id="rId2"/>
              </a:rPr>
              <a:t>://www.youtube.com/watch?v=</a:t>
            </a:r>
            <a:r>
              <a:rPr lang="en-US" sz="800" dirty="0" smtClean="0">
                <a:hlinkClick r:id="rId2"/>
              </a:rPr>
              <a:t>f8Bxi5Ww1Jo</a:t>
            </a:r>
            <a:endParaRPr lang="ru-RU" sz="800" dirty="0" smtClean="0"/>
          </a:p>
          <a:p>
            <a:pPr lvl="1"/>
            <a:r>
              <a:rPr lang="ru-RU" sz="800" dirty="0" smtClean="0"/>
              <a:t>   </a:t>
            </a:r>
            <a:r>
              <a:rPr lang="ru-RU" sz="800" dirty="0" err="1" smtClean="0"/>
              <a:t>Элон</a:t>
            </a:r>
            <a:r>
              <a:rPr lang="ru-RU" sz="800" dirty="0" smtClean="0"/>
              <a:t> </a:t>
            </a:r>
            <a:r>
              <a:rPr lang="ru-RU" sz="800" dirty="0" err="1" smtClean="0"/>
              <a:t>Маск</a:t>
            </a:r>
            <a:r>
              <a:rPr lang="ru-RU" sz="800" dirty="0" smtClean="0"/>
              <a:t>, интервью  </a:t>
            </a:r>
            <a:r>
              <a:rPr lang="en-US" sz="800" dirty="0" smtClean="0">
                <a:hlinkClick r:id="rId3"/>
              </a:rPr>
              <a:t>http</a:t>
            </a:r>
            <a:r>
              <a:rPr lang="en-US" sz="800" dirty="0">
                <a:hlinkClick r:id="rId3"/>
              </a:rPr>
              <a:t>://insideevs.com/interview-elon-musk</a:t>
            </a:r>
            <a:r>
              <a:rPr lang="en-US" sz="800" dirty="0" smtClean="0">
                <a:hlinkClick r:id="rId3"/>
              </a:rPr>
              <a:t>/</a:t>
            </a:r>
            <a:endParaRPr lang="ru-RU" sz="800" dirty="0" smtClean="0"/>
          </a:p>
          <a:p>
            <a:pPr lvl="1"/>
            <a:endParaRPr lang="en-US" sz="800" dirty="0"/>
          </a:p>
          <a:p>
            <a:endParaRPr lang="en-US" sz="800" dirty="0"/>
          </a:p>
        </p:txBody>
      </p:sp>
      <p:sp>
        <p:nvSpPr>
          <p:cNvPr id="31" name="Rectangle 30"/>
          <p:cNvSpPr/>
          <p:nvPr/>
        </p:nvSpPr>
        <p:spPr>
          <a:xfrm>
            <a:off x="395536" y="1124744"/>
            <a:ext cx="21602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Рабочее пространство </a:t>
            </a:r>
            <a:r>
              <a:rPr lang="ru-RU" sz="1400" dirty="0" smtClean="0"/>
              <a:t>робота - </a:t>
            </a:r>
            <a:r>
              <a:rPr lang="ru-RU" sz="1400" dirty="0"/>
              <a:t>трехмерная координатная </a:t>
            </a:r>
            <a:r>
              <a:rPr lang="ru-RU" sz="1400" dirty="0" smtClean="0"/>
              <a:t>сетка. Робот рассчитывает наиболее эффективный путь и запускает программу, например, сварки.    </a:t>
            </a:r>
            <a:endParaRPr lang="en-US" sz="1400" dirty="0"/>
          </a:p>
        </p:txBody>
      </p:sp>
      <p:pic>
        <p:nvPicPr>
          <p:cNvPr id="32" name="Picture 31" descr="Снимок экрана 2016-11-17 в 15.30.1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9246" y="1268760"/>
            <a:ext cx="2252754" cy="151216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596336" y="3493070"/>
            <a:ext cx="1537320" cy="102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400" dirty="0" smtClean="0"/>
              <a:t>Роботы-маляры  многозадачные, могут  открывать-закрывать двери</a:t>
            </a:r>
            <a:endParaRPr lang="en-US" sz="1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7504" y="3133030"/>
            <a:ext cx="8928992" cy="3176290"/>
            <a:chOff x="107504" y="1988840"/>
            <a:chExt cx="8928992" cy="3176290"/>
          </a:xfrm>
        </p:grpSpPr>
        <p:sp>
          <p:nvSpPr>
            <p:cNvPr id="12" name="TextBox 11"/>
            <p:cNvSpPr txBox="1"/>
            <p:nvPr/>
          </p:nvSpPr>
          <p:spPr>
            <a:xfrm>
              <a:off x="107504" y="2276872"/>
              <a:ext cx="2088232" cy="11798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ru-RU" sz="1400" dirty="0" smtClean="0"/>
                <a:t>1) Штамповка легких  алюминиевых листов на самом большом прессе в северной Америке при помощи роботизированных манипуляторов.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7504" y="4293096"/>
              <a:ext cx="2088232" cy="87203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ru-RU" sz="1400" dirty="0" smtClean="0"/>
                <a:t>Легкие сложные элементы кузова из алюминия улучшают динамические </a:t>
              </a:r>
              <a:r>
                <a:rPr lang="ru-RU" sz="1400" dirty="0" err="1" smtClean="0"/>
                <a:t>хар-ки</a:t>
              </a:r>
              <a:r>
                <a:rPr lang="ru-RU" sz="1400" dirty="0" smtClean="0"/>
                <a:t> и запас хода</a:t>
              </a:r>
              <a:endParaRPr lang="en-US" sz="1400" dirty="0"/>
            </a:p>
          </p:txBody>
        </p:sp>
        <p:pic>
          <p:nvPicPr>
            <p:cNvPr id="20" name="Picture 19" descr="Снимок экрана 2016-11-17 в 14.30.37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2" y="3401318"/>
              <a:ext cx="1800200" cy="945904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2123728" y="1988840"/>
              <a:ext cx="3193708" cy="3086471"/>
              <a:chOff x="1827097" y="2880618"/>
              <a:chExt cx="3384376" cy="3086471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1827097" y="2880618"/>
                <a:ext cx="338437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/>
                  <a:t>2) Производство силовых агрегатов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903404" y="5248944"/>
                <a:ext cx="1755060" cy="718145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ru-RU" sz="1400" dirty="0"/>
                  <a:t>Запас хода- 480 </a:t>
                </a:r>
                <a:r>
                  <a:rPr lang="ru-RU" sz="1400" dirty="0" smtClean="0"/>
                  <a:t>км</a:t>
                </a:r>
                <a:r>
                  <a:rPr lang="ru-RU" sz="1400" dirty="0"/>
                  <a:t>=</a:t>
                </a:r>
                <a:r>
                  <a:rPr lang="ru-RU" sz="1400" dirty="0" smtClean="0"/>
                  <a:t>запас  </a:t>
                </a:r>
                <a:r>
                  <a:rPr lang="ru-RU" sz="1400" dirty="0"/>
                  <a:t>хода бензиновых машин</a:t>
                </a:r>
                <a:endParaRPr lang="en-US" sz="1400" dirty="0"/>
              </a:p>
            </p:txBody>
          </p:sp>
          <p:pic>
            <p:nvPicPr>
              <p:cNvPr id="17" name="Picture 16" descr="Снимок экрана 2016-11-17 в 14.36.42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79711" y="4320778"/>
                <a:ext cx="1317420" cy="936104"/>
              </a:xfrm>
              <a:prstGeom prst="rect">
                <a:avLst/>
              </a:prstGeom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1903404" y="3168650"/>
                <a:ext cx="1831367" cy="1179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ru-RU" sz="1400" dirty="0"/>
                  <a:t>1 блок батарей = 7000 маленьких литий-ионных батарей, аналогичных тем, что используются в ноутбуках. 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658464" y="3168650"/>
                <a:ext cx="1526138" cy="1179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ru-RU" sz="1400" dirty="0" smtClean="0"/>
                  <a:t>Индукционный мотор пер. тока из </a:t>
                </a:r>
                <a:r>
                  <a:rPr lang="ru-RU" sz="1400" dirty="0"/>
                  <a:t>3 движущихся </a:t>
                </a:r>
                <a:r>
                  <a:rPr lang="ru-RU" sz="1400" dirty="0" smtClean="0"/>
                  <a:t>деталей, </a:t>
                </a:r>
                <a:r>
                  <a:rPr lang="ru-RU" sz="1400" dirty="0"/>
                  <a:t>не нуждается в </a:t>
                </a:r>
                <a:r>
                  <a:rPr lang="ru-RU" sz="1400" dirty="0" smtClean="0"/>
                  <a:t>трансмиссии</a:t>
                </a:r>
                <a:r>
                  <a:rPr lang="ru-RU" sz="1400" dirty="0"/>
                  <a:t>.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658464" y="5256882"/>
                <a:ext cx="1449832" cy="5642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ru-RU" sz="1400" dirty="0" smtClean="0"/>
                  <a:t>Мотор в 3 раза </a:t>
                </a:r>
                <a:r>
                  <a:rPr lang="ru-RU" sz="1400" dirty="0" err="1" smtClean="0"/>
                  <a:t>эффек-тивнее</a:t>
                </a:r>
                <a:r>
                  <a:rPr lang="ru-RU" sz="1400" dirty="0" smtClean="0"/>
                  <a:t> ДВС</a:t>
                </a:r>
                <a:endParaRPr lang="en-US" sz="1400" dirty="0"/>
              </a:p>
            </p:txBody>
          </p:sp>
        </p:grpSp>
        <p:pic>
          <p:nvPicPr>
            <p:cNvPr id="22" name="Picture 21" descr="Снимок экрана 2016-11-17 в 14.45.01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1920" y="3429000"/>
              <a:ext cx="1152128" cy="879487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5292080" y="2249190"/>
              <a:ext cx="2520280" cy="11798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ru-RU" sz="1400" dirty="0"/>
                <a:t>Роботы работают в чётко слаженной </a:t>
              </a:r>
              <a:r>
                <a:rPr lang="ru-RU" sz="1400" dirty="0" smtClean="0"/>
                <a:t>цепи. Роботы  </a:t>
              </a:r>
              <a:r>
                <a:rPr lang="ru-RU" sz="1400" dirty="0" err="1"/>
                <a:t>многозадачны</a:t>
              </a:r>
              <a:r>
                <a:rPr lang="ru-RU" sz="1400" dirty="0"/>
                <a:t>, способны осуществлять точечную </a:t>
              </a:r>
              <a:r>
                <a:rPr lang="ru-RU" sz="1400" dirty="0" smtClean="0"/>
                <a:t>сварку, </a:t>
              </a:r>
              <a:r>
                <a:rPr lang="ru-RU" sz="1400" dirty="0"/>
                <a:t>переносить детали, работать </a:t>
              </a:r>
              <a:r>
                <a:rPr lang="ru-RU" sz="1400" dirty="0" smtClean="0"/>
                <a:t>зажимами- т.е. менять инструменты.</a:t>
              </a:r>
              <a:endParaRPr lang="ru-RU" sz="14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364088" y="4365104"/>
              <a:ext cx="2088232" cy="718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ru-RU" sz="1400" dirty="0" smtClean="0"/>
                <a:t>Кузов модели </a:t>
              </a:r>
              <a:r>
                <a:rPr lang="en-US" sz="1400" dirty="0" smtClean="0"/>
                <a:t>S</a:t>
              </a:r>
              <a:r>
                <a:rPr lang="ru-RU" sz="1400" dirty="0" smtClean="0"/>
                <a:t> </a:t>
              </a:r>
              <a:r>
                <a:rPr lang="en-US" sz="1400" dirty="0" smtClean="0"/>
                <a:t>–</a:t>
              </a:r>
              <a:endParaRPr lang="ru-RU" sz="1400" dirty="0" smtClean="0"/>
            </a:p>
            <a:p>
              <a:pPr>
                <a:lnSpc>
                  <a:spcPts val="1200"/>
                </a:lnSpc>
              </a:pPr>
              <a:r>
                <a:rPr lang="ru-RU" sz="1400" dirty="0" smtClean="0"/>
                <a:t>14 секций,</a:t>
              </a:r>
              <a:r>
                <a:rPr lang="en-US" sz="1400" dirty="0" smtClean="0"/>
                <a:t> </a:t>
              </a:r>
              <a:r>
                <a:rPr lang="ru-RU" sz="1400" dirty="0" err="1" smtClean="0"/>
                <a:t>кузовы</a:t>
              </a:r>
              <a:r>
                <a:rPr lang="ru-RU" sz="1400" dirty="0" smtClean="0"/>
                <a:t>  </a:t>
              </a:r>
              <a:r>
                <a:rPr lang="ru-RU" sz="1400" dirty="0" err="1" smtClean="0"/>
                <a:t>ВАЗов</a:t>
              </a:r>
              <a:r>
                <a:rPr lang="ru-RU" sz="1400" dirty="0" smtClean="0"/>
                <a:t>- более 30, </a:t>
              </a:r>
              <a:r>
                <a:rPr lang="ru-RU" sz="1400" dirty="0" err="1" smtClean="0"/>
                <a:t>Тайот</a:t>
              </a:r>
              <a:r>
                <a:rPr lang="ru-RU" sz="1400" dirty="0" smtClean="0"/>
                <a:t>- ок.20 деталей.</a:t>
              </a:r>
              <a:endParaRPr lang="en-US" sz="1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20072" y="1988840"/>
              <a:ext cx="244827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3) Сборка деталей кузова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07504" y="1988840"/>
              <a:ext cx="8928992" cy="3168352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400" dirty="0"/>
            </a:p>
          </p:txBody>
        </p:sp>
        <p:sp>
          <p:nvSpPr>
            <p:cNvPr id="36" name="Right Arrow 35"/>
            <p:cNvSpPr/>
            <p:nvPr/>
          </p:nvSpPr>
          <p:spPr>
            <a:xfrm>
              <a:off x="1979712" y="3717032"/>
              <a:ext cx="288032" cy="360040"/>
            </a:xfrm>
            <a:prstGeom prst="rightArrow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400" dirty="0"/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5004048" y="3717032"/>
              <a:ext cx="288032" cy="360040"/>
            </a:xfrm>
            <a:prstGeom prst="rightArrow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400" dirty="0"/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6804248" y="3717032"/>
              <a:ext cx="288032" cy="360040"/>
            </a:xfrm>
            <a:prstGeom prst="rightArrow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400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7518176" y="3061022"/>
            <a:ext cx="1619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4) Покрасочный цех </a:t>
            </a:r>
          </a:p>
        </p:txBody>
      </p:sp>
      <p:pic>
        <p:nvPicPr>
          <p:cNvPr id="14" name="Picture 13" descr="Снимок экрана 2016-11-17 в 16.04.42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4501182"/>
            <a:ext cx="1800200" cy="94349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236296" y="5437286"/>
            <a:ext cx="1907704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400" dirty="0" smtClean="0"/>
              <a:t>В покрасочном цехе машина проводит 1,5 дня, потом отправляется на досборку  </a:t>
            </a:r>
            <a:endParaRPr lang="en-US" sz="1400" dirty="0"/>
          </a:p>
        </p:txBody>
      </p:sp>
      <p:sp>
        <p:nvSpPr>
          <p:cNvPr id="43" name="Rectangle 42"/>
          <p:cNvSpPr/>
          <p:nvPr/>
        </p:nvSpPr>
        <p:spPr>
          <a:xfrm>
            <a:off x="107504" y="3133030"/>
            <a:ext cx="23042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Конвейер </a:t>
            </a:r>
            <a:r>
              <a:rPr lang="it-IT" sz="1400" b="1" dirty="0" smtClean="0"/>
              <a:t>Tesla </a:t>
            </a:r>
            <a:r>
              <a:rPr lang="it-IT" sz="1400" b="1" dirty="0" err="1" smtClean="0"/>
              <a:t>factory</a:t>
            </a:r>
            <a:endParaRPr lang="en-US" sz="1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4573190"/>
            <a:ext cx="139003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8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4572000" y="5949280"/>
            <a:ext cx="1656184" cy="7386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2020</a:t>
            </a:r>
            <a:r>
              <a:rPr lang="ru-RU" sz="1400" dirty="0" smtClean="0"/>
              <a:t>- завершение строительства</a:t>
            </a:r>
            <a:endParaRPr lang="en-US" sz="1400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797152"/>
            <a:ext cx="3993309" cy="1809138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188820" y="4077072"/>
            <a:ext cx="1955180" cy="246221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Цели: </a:t>
            </a:r>
            <a:endParaRPr lang="en-US" sz="1400" dirty="0" smtClean="0"/>
          </a:p>
          <a:p>
            <a:pPr marL="285750" indent="-285750">
              <a:buFont typeface="Wingdings" charset="2"/>
              <a:buChar char="q"/>
            </a:pPr>
            <a:r>
              <a:rPr lang="ru-RU" sz="1400" dirty="0" smtClean="0"/>
              <a:t>мощность пр-ва э/э 50 ГВт энергии, </a:t>
            </a:r>
            <a:endParaRPr lang="ru-RU" sz="1400" dirty="0"/>
          </a:p>
          <a:p>
            <a:pPr marL="285750" indent="-285750">
              <a:buFont typeface="Wingdings" charset="2"/>
              <a:buChar char="q"/>
            </a:pPr>
            <a:r>
              <a:rPr lang="ru-RU" sz="1400" dirty="0" smtClean="0"/>
              <a:t>полное само обеспечение энергией,</a:t>
            </a:r>
          </a:p>
          <a:p>
            <a:pPr marL="285750" indent="-285750">
              <a:buFont typeface="Wingdings" charset="2"/>
              <a:buChar char="q"/>
            </a:pPr>
            <a:r>
              <a:rPr lang="ru-RU" sz="1400" dirty="0" smtClean="0"/>
              <a:t>выпуск: </a:t>
            </a:r>
            <a:r>
              <a:rPr lang="en-US" sz="1400" dirty="0" smtClean="0"/>
              <a:t>0</a:t>
            </a:r>
            <a:r>
              <a:rPr lang="ru-RU" sz="1400" dirty="0" smtClean="0"/>
              <a:t>,5 млн э/м в год,</a:t>
            </a:r>
            <a:endParaRPr lang="ru-RU" sz="1400" dirty="0"/>
          </a:p>
          <a:p>
            <a:pPr marL="285750" indent="-285750">
              <a:buFont typeface="Wingdings" charset="2"/>
              <a:buChar char="q"/>
            </a:pPr>
            <a:r>
              <a:rPr lang="ru-RU" sz="1400" dirty="0" smtClean="0"/>
              <a:t>целевая скорость конвейра-</a:t>
            </a:r>
            <a:r>
              <a:rPr lang="ru-RU" sz="1400" dirty="0" smtClean="0">
                <a:solidFill>
                  <a:srgbClr val="000000"/>
                </a:solidFill>
              </a:rPr>
              <a:t>5 м/сек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79296" cy="1143000"/>
          </a:xfrm>
        </p:spPr>
        <p:txBody>
          <a:bodyPr anchor="t">
            <a:normAutofit/>
          </a:bodyPr>
          <a:lstStyle/>
          <a:p>
            <a:r>
              <a:rPr lang="ru-RU" sz="2000" dirty="0"/>
              <a:t>При создании </a:t>
            </a:r>
            <a:r>
              <a:rPr lang="it-IT" sz="2000" dirty="0"/>
              <a:t>Tesla factory</a:t>
            </a:r>
            <a:r>
              <a:rPr lang="ru-RU" sz="2000" dirty="0"/>
              <a:t> удалось использовать только </a:t>
            </a:r>
            <a:r>
              <a:rPr lang="ru-RU" sz="2000" dirty="0" smtClean="0"/>
              <a:t>коробку старого з-да, а при создании </a:t>
            </a:r>
            <a:r>
              <a:rPr lang="it-IT" sz="2000" dirty="0"/>
              <a:t>Tesla Gigafactory</a:t>
            </a:r>
            <a:r>
              <a:rPr lang="ru-RU" sz="2000" dirty="0"/>
              <a:t> 1 </a:t>
            </a:r>
            <a:r>
              <a:rPr lang="ru-RU" sz="2000" dirty="0" smtClean="0"/>
              <a:t>также не удалось использовать старый </a:t>
            </a:r>
            <a:r>
              <a:rPr lang="ru-RU" sz="2000" dirty="0"/>
              <a:t>завод </a:t>
            </a:r>
            <a:r>
              <a:rPr lang="it-IT" sz="2000" dirty="0" smtClean="0"/>
              <a:t>Tesla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43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4614864" y="1124744"/>
            <a:ext cx="0" cy="5544616"/>
          </a:xfrm>
          <a:prstGeom prst="line">
            <a:avLst/>
          </a:prstGeom>
          <a:ln w="19050" cmpd="sng">
            <a:solidFill>
              <a:schemeClr val="accent2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59024" y="3933056"/>
            <a:ext cx="8533456" cy="0"/>
          </a:xfrm>
          <a:prstGeom prst="line">
            <a:avLst/>
          </a:prstGeom>
          <a:ln w="19050" cmpd="sng">
            <a:solidFill>
              <a:schemeClr val="accent2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79512" y="1268760"/>
            <a:ext cx="259228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smtClean="0"/>
              <a:t>В 2010 г. </a:t>
            </a:r>
            <a:r>
              <a:rPr lang="ru-RU" sz="1400" dirty="0"/>
              <a:t>Tesla </a:t>
            </a:r>
            <a:r>
              <a:rPr lang="ru-RU" sz="1400" dirty="0" err="1"/>
              <a:t>Motors</a:t>
            </a:r>
            <a:r>
              <a:rPr lang="ru-RU" sz="1400" dirty="0"/>
              <a:t> </a:t>
            </a:r>
            <a:r>
              <a:rPr lang="ru-RU" sz="1400" dirty="0" smtClean="0"/>
              <a:t>выкупила  завод в </a:t>
            </a:r>
            <a:r>
              <a:rPr lang="ru-RU" sz="1400" dirty="0" err="1" smtClean="0"/>
              <a:t>Фримонте</a:t>
            </a:r>
            <a:r>
              <a:rPr lang="ru-RU" sz="1400" dirty="0" smtClean="0"/>
              <a:t>. Первые мощности появились там  еще в </a:t>
            </a:r>
            <a:r>
              <a:rPr lang="ru-RU" sz="1400" dirty="0"/>
              <a:t>1962 г. </a:t>
            </a:r>
            <a:endParaRPr lang="en-US" sz="1400" dirty="0"/>
          </a:p>
          <a:p>
            <a:r>
              <a:rPr lang="ru-RU" sz="1400" dirty="0" smtClean="0"/>
              <a:t>С 1982 г.  завод назывался </a:t>
            </a:r>
            <a:r>
              <a:rPr lang="en-US" sz="1400" dirty="0" smtClean="0"/>
              <a:t>New </a:t>
            </a:r>
            <a:r>
              <a:rPr lang="en-US" sz="1400" dirty="0"/>
              <a:t>United Motor Manufacturing, Inc. (NUMMI), </a:t>
            </a:r>
            <a:r>
              <a:rPr lang="ru-RU" sz="1400" dirty="0" smtClean="0"/>
              <a:t>и был совместным предприятием </a:t>
            </a:r>
            <a:r>
              <a:rPr lang="en-US" sz="1400" dirty="0" smtClean="0"/>
              <a:t>GM </a:t>
            </a:r>
            <a:r>
              <a:rPr lang="ru-RU" sz="1400" dirty="0" smtClean="0"/>
              <a:t>и </a:t>
            </a:r>
            <a:r>
              <a:rPr lang="en-US" sz="1400" dirty="0" smtClean="0"/>
              <a:t>Toyota.</a:t>
            </a:r>
            <a:r>
              <a:rPr lang="ru-RU" sz="1400" dirty="0" smtClean="0"/>
              <a:t> </a:t>
            </a:r>
            <a:endParaRPr lang="en-US" sz="14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2627784" y="1412776"/>
            <a:ext cx="1944215" cy="1800200"/>
            <a:chOff x="107504" y="2564904"/>
            <a:chExt cx="3429897" cy="3744416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504" y="2564904"/>
              <a:ext cx="3384376" cy="195628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504" y="4509120"/>
              <a:ext cx="2391668" cy="179109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5736" y="4293096"/>
              <a:ext cx="1341665" cy="2016224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4644008" y="1268760"/>
            <a:ext cx="46754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Tesla </a:t>
            </a:r>
            <a:r>
              <a:rPr lang="ru-RU" sz="1400" dirty="0" err="1" smtClean="0"/>
              <a:t>Motors</a:t>
            </a:r>
            <a:r>
              <a:rPr lang="ru-RU" sz="1400" dirty="0" smtClean="0"/>
              <a:t>: «</a:t>
            </a:r>
            <a:r>
              <a:rPr lang="ru-RU" sz="1400" dirty="0"/>
              <a:t>Мы добавили световые люки и освещение, чтобы украсить то, что было когда-то темным   замкнутым  </a:t>
            </a:r>
            <a:r>
              <a:rPr lang="ru-RU" sz="1400" dirty="0" smtClean="0"/>
              <a:t>пространством</a:t>
            </a:r>
            <a:r>
              <a:rPr lang="is-IS" sz="1400" dirty="0" smtClean="0"/>
              <a:t>…</a:t>
            </a:r>
            <a:r>
              <a:rPr lang="ru-RU" sz="1400" dirty="0"/>
              <a:t>Современные  роботы теперь помогают  нам поднимать, поворачивать, сваривать и собирать»</a:t>
            </a:r>
            <a:r>
              <a:rPr lang="ru-RU" sz="1400" baseline="30000" dirty="0"/>
              <a:t>1</a:t>
            </a:r>
            <a:endParaRPr lang="en-US" sz="1400" dirty="0"/>
          </a:p>
          <a:p>
            <a:endParaRPr lang="en-US" sz="14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6395988" y="2420888"/>
            <a:ext cx="2736304" cy="1160016"/>
            <a:chOff x="3131840" y="2196806"/>
            <a:chExt cx="6012160" cy="354467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52933" y="2196806"/>
              <a:ext cx="5991067" cy="195227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4807" y="3631354"/>
              <a:ext cx="3168351" cy="211012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1840" y="3631354"/>
              <a:ext cx="3100855" cy="2088226"/>
            </a:xfrm>
            <a:prstGeom prst="rect">
              <a:avLst/>
            </a:prstGeom>
          </p:spPr>
        </p:pic>
      </p:grpSp>
      <p:sp>
        <p:nvSpPr>
          <p:cNvPr id="38" name="TextBox 37"/>
          <p:cNvSpPr txBox="1"/>
          <p:nvPr/>
        </p:nvSpPr>
        <p:spPr>
          <a:xfrm>
            <a:off x="4644008" y="2420888"/>
            <a:ext cx="18722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За 2 года реконструкции от старого завода остались только стены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0" y="980728"/>
            <a:ext cx="914400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</a:rPr>
              <a:t>При создании </a:t>
            </a:r>
            <a:r>
              <a:rPr lang="it-IT" sz="1400" dirty="0">
                <a:solidFill>
                  <a:srgbClr val="000000"/>
                </a:solidFill>
              </a:rPr>
              <a:t>Tesla </a:t>
            </a:r>
            <a:r>
              <a:rPr lang="it-IT" sz="1400" dirty="0" err="1">
                <a:solidFill>
                  <a:srgbClr val="000000"/>
                </a:solidFill>
              </a:rPr>
              <a:t>factory</a:t>
            </a:r>
            <a:r>
              <a:rPr lang="ru-RU" sz="1400" dirty="0">
                <a:solidFill>
                  <a:srgbClr val="000000"/>
                </a:solidFill>
              </a:rPr>
              <a:t> удалось использовать только «коробку» – стены цехов </a:t>
            </a:r>
            <a:r>
              <a:rPr lang="ru-RU" sz="1400" dirty="0" smtClean="0">
                <a:solidFill>
                  <a:srgbClr val="000000"/>
                </a:solidFill>
              </a:rPr>
              <a:t>старого  </a:t>
            </a:r>
            <a:r>
              <a:rPr lang="ru-RU" sz="1400" dirty="0">
                <a:solidFill>
                  <a:srgbClr val="000000"/>
                </a:solidFill>
              </a:rPr>
              <a:t>з-да в </a:t>
            </a:r>
            <a:r>
              <a:rPr lang="ru-RU" sz="1400" dirty="0" err="1">
                <a:solidFill>
                  <a:srgbClr val="000000"/>
                </a:solidFill>
              </a:rPr>
              <a:t>Фримонте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573016"/>
            <a:ext cx="91440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</a:rPr>
              <a:t>При создании </a:t>
            </a:r>
            <a:r>
              <a:rPr lang="it-IT" sz="1400" dirty="0">
                <a:solidFill>
                  <a:srgbClr val="000000"/>
                </a:solidFill>
              </a:rPr>
              <a:t>Tesla </a:t>
            </a:r>
            <a:r>
              <a:rPr lang="it-IT" sz="1400" dirty="0" err="1">
                <a:solidFill>
                  <a:srgbClr val="000000"/>
                </a:solidFill>
              </a:rPr>
              <a:t>Gigafactory</a:t>
            </a:r>
            <a:r>
              <a:rPr lang="ru-RU" sz="1400" dirty="0">
                <a:solidFill>
                  <a:srgbClr val="000000"/>
                </a:solidFill>
              </a:rPr>
              <a:t> 1 старый завод </a:t>
            </a:r>
            <a:r>
              <a:rPr lang="it-IT" sz="1400" dirty="0">
                <a:solidFill>
                  <a:srgbClr val="000000"/>
                </a:solidFill>
              </a:rPr>
              <a:t>Tesla </a:t>
            </a:r>
            <a:r>
              <a:rPr lang="ru-RU" sz="1400" dirty="0">
                <a:solidFill>
                  <a:srgbClr val="000000"/>
                </a:solidFill>
              </a:rPr>
              <a:t> также не удалось использовать – его пространство не могло обеспечить создание нового завода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4149080"/>
            <a:ext cx="1080120" cy="61097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572000" y="4077072"/>
            <a:ext cx="16561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2014- </a:t>
            </a:r>
            <a:r>
              <a:rPr lang="ru-RU" sz="1400" dirty="0" smtClean="0"/>
              <a:t>начало строительства</a:t>
            </a:r>
            <a:r>
              <a:rPr lang="en-US" sz="1400" dirty="0" smtClean="0"/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Gigafactory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ru-RU" sz="1400" dirty="0" smtClean="0"/>
              <a:t> на огромном  пустом участке земли</a:t>
            </a:r>
            <a:endParaRPr lang="en-US" sz="1400" dirty="0"/>
          </a:p>
        </p:txBody>
      </p:sp>
      <p:sp>
        <p:nvSpPr>
          <p:cNvPr id="42" name="Rectangle 41"/>
          <p:cNvSpPr/>
          <p:nvPr/>
        </p:nvSpPr>
        <p:spPr>
          <a:xfrm>
            <a:off x="28600" y="4077072"/>
            <a:ext cx="4543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Tesla </a:t>
            </a:r>
            <a:r>
              <a:rPr lang="it-IT" sz="1400" dirty="0" err="1" smtClean="0"/>
              <a:t>Gigafactory</a:t>
            </a:r>
            <a:r>
              <a:rPr lang="ru-RU" sz="1400" dirty="0" smtClean="0"/>
              <a:t> в 2 раза больше </a:t>
            </a:r>
            <a:r>
              <a:rPr lang="it-IT" sz="1400" dirty="0"/>
              <a:t>Tesla </a:t>
            </a:r>
            <a:r>
              <a:rPr lang="it-IT" sz="1400" dirty="0" err="1" smtClean="0"/>
              <a:t>factory</a:t>
            </a:r>
            <a:r>
              <a:rPr lang="ru-RU" sz="1400" dirty="0" smtClean="0"/>
              <a:t>, и больше чем любая  известная а/м фабрика. </a:t>
            </a:r>
            <a:r>
              <a:rPr lang="ru-RU" sz="1400" dirty="0"/>
              <a:t>Е</a:t>
            </a:r>
            <a:r>
              <a:rPr lang="ru-RU" sz="1400" dirty="0" smtClean="0"/>
              <a:t>е площадь (</a:t>
            </a:r>
            <a:r>
              <a:rPr lang="en-US" sz="1400" dirty="0" smtClean="0"/>
              <a:t>~</a:t>
            </a:r>
            <a:r>
              <a:rPr lang="ru-RU" sz="1400" dirty="0" smtClean="0"/>
              <a:t>1 млн. м</a:t>
            </a:r>
            <a:r>
              <a:rPr lang="ru-RU" sz="1400" baseline="30000" dirty="0" smtClean="0"/>
              <a:t>2</a:t>
            </a:r>
            <a:r>
              <a:rPr lang="en-US" sz="1400" dirty="0" smtClean="0"/>
              <a:t>) </a:t>
            </a:r>
            <a:r>
              <a:rPr lang="ru-RU" sz="1400" dirty="0" smtClean="0"/>
              <a:t>занимает 2-е место после </a:t>
            </a:r>
            <a:r>
              <a:rPr lang="en-US" sz="1400" dirty="0"/>
              <a:t>Boeing Everett </a:t>
            </a:r>
            <a:r>
              <a:rPr lang="en-US" sz="1400" dirty="0" smtClean="0"/>
              <a:t>Factory</a:t>
            </a:r>
            <a:endParaRPr lang="en-US" sz="1400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6093296"/>
            <a:ext cx="1080120" cy="50630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5229200"/>
            <a:ext cx="1097265" cy="57349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572000" y="5229200"/>
            <a:ext cx="151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2016</a:t>
            </a:r>
            <a:r>
              <a:rPr lang="ru-RU" sz="1400" dirty="0" smtClean="0"/>
              <a:t>-открытие первых мощностей</a:t>
            </a:r>
            <a:endParaRPr lang="en-US" sz="1400" dirty="0"/>
          </a:p>
        </p:txBody>
      </p:sp>
      <p:sp>
        <p:nvSpPr>
          <p:cNvPr id="49" name="Rectangle 48"/>
          <p:cNvSpPr/>
          <p:nvPr/>
        </p:nvSpPr>
        <p:spPr>
          <a:xfrm>
            <a:off x="539552" y="6525344"/>
            <a:ext cx="2178802" cy="338554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r>
              <a:rPr lang="ru-RU" sz="800" baseline="30000" dirty="0" smtClean="0"/>
              <a:t>1</a:t>
            </a:r>
            <a:r>
              <a:rPr lang="ru-RU" sz="800" dirty="0" smtClean="0"/>
              <a:t> </a:t>
            </a:r>
            <a:r>
              <a:rPr lang="en-US" sz="800" dirty="0" smtClean="0">
                <a:hlinkClick r:id="rId12"/>
              </a:rPr>
              <a:t>https</a:t>
            </a:r>
            <a:r>
              <a:rPr lang="en-US" sz="800" dirty="0">
                <a:hlinkClick r:id="rId12"/>
              </a:rPr>
              <a:t>://www.tesla.com/</a:t>
            </a:r>
            <a:r>
              <a:rPr lang="en-US" sz="800" dirty="0" smtClean="0">
                <a:hlinkClick r:id="rId12"/>
              </a:rPr>
              <a:t>factory</a:t>
            </a:r>
            <a:endParaRPr lang="en-US" sz="800" dirty="0" smtClean="0"/>
          </a:p>
          <a:p>
            <a:r>
              <a:rPr lang="pl-PL" sz="800" baseline="30000" dirty="0" smtClean="0"/>
              <a:t>2</a:t>
            </a:r>
            <a:r>
              <a:rPr lang="pl-PL" sz="800" dirty="0" smtClean="0"/>
              <a:t> </a:t>
            </a:r>
            <a:r>
              <a:rPr lang="pl-PL" sz="800" dirty="0" smtClean="0">
                <a:hlinkClick r:id="rId13"/>
              </a:rPr>
              <a:t>https</a:t>
            </a:r>
            <a:r>
              <a:rPr lang="pl-PL" sz="800" dirty="0">
                <a:hlinkClick r:id="rId13"/>
              </a:rPr>
              <a:t>://</a:t>
            </a:r>
            <a:r>
              <a:rPr lang="pl-PL" sz="800" dirty="0" smtClean="0">
                <a:hlinkClick r:id="rId13"/>
              </a:rPr>
              <a:t>en.wikipedia.org/wiki/Gigafactory_1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319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/>
              <a:t>Завод прошлого </a:t>
            </a:r>
            <a:r>
              <a:rPr lang="en-US" dirty="0" smtClean="0"/>
              <a:t>vs </a:t>
            </a:r>
            <a:r>
              <a:rPr lang="ru-RU" dirty="0"/>
              <a:t>завод будущего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44</a:t>
            </a:fld>
            <a:endParaRPr lang="ru-RU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870490"/>
              </p:ext>
            </p:extLst>
          </p:nvPr>
        </p:nvGraphicFramePr>
        <p:xfrm>
          <a:off x="431632" y="812281"/>
          <a:ext cx="8496944" cy="5757983"/>
        </p:xfrm>
        <a:graphic>
          <a:graphicData uri="http://schemas.openxmlformats.org/drawingml/2006/table">
            <a:tbl>
              <a:tblPr firstRow="1" firstCol="1" bandCol="1">
                <a:tableStyleId>{69012ECD-51FC-41F1-AA8D-1B2483CD663E}</a:tableStyleId>
              </a:tblPr>
              <a:tblGrid>
                <a:gridCol w="1296144"/>
                <a:gridCol w="3384376"/>
                <a:gridCol w="3816424"/>
              </a:tblGrid>
              <a:tr h="360039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11803" marR="11803" marT="11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Завод прошлого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11803" marR="11803" marT="118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Завод будущего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11803" marR="11803" marT="11803" marB="0" anchor="ctr"/>
                </a:tc>
              </a:tr>
              <a:tr h="6890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err="1" smtClean="0">
                          <a:effectLst/>
                        </a:rPr>
                        <a:t>Производст</a:t>
                      </a:r>
                      <a:r>
                        <a:rPr lang="ru-RU" sz="1200" u="none" strike="noStrike" dirty="0" smtClean="0">
                          <a:effectLst/>
                        </a:rPr>
                        <a:t>-венные </a:t>
                      </a:r>
                      <a:r>
                        <a:rPr lang="ru-RU" sz="1200" u="none" strike="noStrike" dirty="0">
                          <a:effectLst/>
                        </a:rPr>
                        <a:t>процессы и практики 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11803" marR="11803" marT="11803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Ограниченная гибкость производственных линий, небольшой потенциал для производства нескольких продуктов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11803" marR="11803" marT="11803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Очень приспосабливаемый, гибкий, позволяющий  встраивать знания </a:t>
                      </a:r>
                      <a:r>
                        <a:rPr lang="ru-RU" sz="1200" u="none" strike="noStrike" dirty="0" err="1">
                          <a:effectLst/>
                        </a:rPr>
                        <a:t>пр-ный</a:t>
                      </a:r>
                      <a:r>
                        <a:rPr lang="ru-RU" sz="1200" u="none" strike="noStrike" dirty="0">
                          <a:effectLst/>
                        </a:rPr>
                        <a:t> процесс, позволяющий устанавливать более близкие отношения с клиентами</a:t>
                      </a:r>
                      <a:r>
                        <a:rPr lang="ru-RU" sz="1200" u="none" strike="noStrike" dirty="0" smtClean="0">
                          <a:effectLst/>
                        </a:rPr>
                        <a:t>, кросс секторальные R&amp;D 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11803" marR="11803" marT="11803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519552"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u="none" strike="noStrike" dirty="0">
                          <a:effectLst/>
                        </a:rPr>
                        <a:t>Локация</a:t>
                      </a:r>
                      <a:endParaRPr lang="bg-BG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11803" marR="11803" marT="11803" marB="0" anchor="ctr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Централизованная </a:t>
                      </a:r>
                      <a:r>
                        <a:rPr lang="ru-RU" sz="1200" u="none" strike="noStrike" dirty="0" smtClean="0">
                          <a:effectLst/>
                        </a:rPr>
                        <a:t>локация </a:t>
                      </a:r>
                      <a:r>
                        <a:rPr lang="ru-RU" sz="1200" u="none" strike="noStrike" dirty="0">
                          <a:effectLst/>
                        </a:rPr>
                        <a:t>в стандартных местах, на некотором расстоянии от клиентов и поставщиков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11803" marR="11803" marT="11803" marB="0" anchor="ctr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Разнообразие, центральные </a:t>
                      </a:r>
                      <a:r>
                        <a:rPr lang="ru-RU" sz="1200" u="none" strike="noStrike" dirty="0" err="1">
                          <a:effectLst/>
                        </a:rPr>
                        <a:t>хабы</a:t>
                      </a:r>
                      <a:r>
                        <a:rPr lang="ru-RU" sz="1200" u="none" strike="noStrike" dirty="0">
                          <a:effectLst/>
                        </a:rPr>
                        <a:t>, городские объекты, </a:t>
                      </a:r>
                      <a:r>
                        <a:rPr lang="ru-RU" sz="1200" u="none" strike="noStrike" dirty="0" err="1">
                          <a:effectLst/>
                        </a:rPr>
                        <a:t>распределенность</a:t>
                      </a:r>
                      <a:r>
                        <a:rPr lang="ru-RU" sz="1200" u="none" strike="noStrike" dirty="0">
                          <a:effectLst/>
                        </a:rPr>
                        <a:t>  и мобильность,  интегрированность  в окружающую среду 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11803" marR="11803" marT="11803" marB="0" anchor="ctr">
                    <a:solidFill>
                      <a:srgbClr val="F2DCDB"/>
                    </a:solidFill>
                  </a:tcPr>
                </a:tc>
              </a:tr>
              <a:tr h="5195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Каналы поставок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11803" marR="11803" marT="11803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Микс</a:t>
                      </a:r>
                      <a:r>
                        <a:rPr lang="ru-RU" sz="1200" u="none" strike="noStrike" dirty="0">
                          <a:effectLst/>
                        </a:rPr>
                        <a:t> глобальных и локальных цепочек поставок, которые обычно плохо интегрированы с партнерами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11803" marR="11803" marT="11803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Локализованное и интегрированное 'партнерство', эффективное использование глобальных возможностей и адаптируемых систем логистики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11803" marR="11803" marT="11803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689088"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u="none" strike="noStrike" dirty="0">
                          <a:effectLst/>
                        </a:rPr>
                        <a:t>Цели и показатели</a:t>
                      </a:r>
                      <a:endParaRPr lang="bg-BG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11803" marR="11803" marT="1180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В основном сосредоточены на стоимости, качестве и доставки с меньшим акцентом на будущую  производительность и устойчивость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11803" marR="11803" marT="1180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Скорость, ловкость, степень охвата региона / сектора сотрудничества, общая эффективность использования ресурсов, глобальная конкурентоспособность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11803" marR="11803" marT="1180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89088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 dirty="0">
                          <a:effectLst/>
                        </a:rPr>
                        <a:t>Сооружения (мощности)</a:t>
                      </a:r>
                      <a:endParaRPr lang="is-IS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11803" marR="11803" marT="11803" marB="0" anchor="ctr">
                    <a:solidFill>
                      <a:schemeClr val="accent1">
                        <a:lumMod val="20000"/>
                        <a:lumOff val="8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Находятся  близко к городской местности с унаследованным инфраструктуры (особенно в области ИКТ), не вносят вклад в устойчивое развитие внешней среды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11803" marR="11803" marT="11803" marB="0" anchor="ctr">
                    <a:solidFill>
                      <a:schemeClr val="accent1">
                        <a:lumMod val="20000"/>
                        <a:lumOff val="8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Инновационные и индивидуальные здания, стабильные и устойчивые операции, открытые для клиентов, партнеров и сообщества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11803" marR="11803" marT="11803" marB="0" anchor="ctr">
                    <a:solidFill>
                      <a:schemeClr val="accent1">
                        <a:lumMod val="20000"/>
                        <a:lumOff val="80000"/>
                        <a:alpha val="48000"/>
                      </a:schemeClr>
                    </a:solidFill>
                  </a:tcPr>
                </a:tc>
              </a:tr>
              <a:tr h="6890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Технологии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11803" marR="11803" marT="1180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Акцент на </a:t>
                      </a:r>
                      <a:r>
                        <a:rPr lang="ru-RU" sz="1200" u="none" strike="noStrike" dirty="0" err="1">
                          <a:effectLst/>
                        </a:rPr>
                        <a:t>безрисковые</a:t>
                      </a:r>
                      <a:r>
                        <a:rPr lang="ru-RU" sz="1200" u="none" strike="noStrike" dirty="0">
                          <a:effectLst/>
                        </a:rPr>
                        <a:t> технологии автоматизации. Полагание на технологии от поставщиков оборудования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11803" marR="11803" marT="1180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Подход интегрированной цепочки поставок, </a:t>
                      </a:r>
                      <a:r>
                        <a:rPr lang="ru-RU" sz="1200" u="none" strike="noStrike" dirty="0" err="1">
                          <a:effectLst/>
                        </a:rPr>
                        <a:t>цифровизация</a:t>
                      </a:r>
                      <a:r>
                        <a:rPr lang="ru-RU" sz="1200" u="none" strike="noStrike" dirty="0">
                          <a:effectLst/>
                        </a:rPr>
                        <a:t>, возможность применять </a:t>
                      </a:r>
                      <a:r>
                        <a:rPr lang="ru-RU" sz="1200" u="none" strike="noStrike" dirty="0" err="1">
                          <a:effectLst/>
                        </a:rPr>
                        <a:t>Big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Data</a:t>
                      </a:r>
                      <a:r>
                        <a:rPr lang="ru-RU" sz="1200" u="none" strike="noStrike" dirty="0">
                          <a:effectLst/>
                        </a:rPr>
                        <a:t>, аддитивные процессы и много новых перспективных материалов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11803" marR="11803" marT="1180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890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Люди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11803" marR="11803" marT="11803" marB="0" anchor="ctr">
                    <a:solidFill>
                      <a:schemeClr val="accent1">
                        <a:lumMod val="20000"/>
                        <a:lumOff val="8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Как правило, технические и профессиональные работники, в основном мужчины, с процессами, зависящими от ручного вмешательства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11803" marR="11803" marT="11803" marB="0" anchor="ctr">
                    <a:solidFill>
                      <a:schemeClr val="accent1">
                        <a:lumMod val="20000"/>
                        <a:lumOff val="8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Все больше и больше  работы на основе знаний, принципы непрерывного усовершенствования, </a:t>
                      </a:r>
                      <a:r>
                        <a:rPr lang="ru-RU" sz="1200" u="none" strike="noStrike" dirty="0" err="1">
                          <a:effectLst/>
                        </a:rPr>
                        <a:t>мультискиловые</a:t>
                      </a:r>
                      <a:r>
                        <a:rPr lang="ru-RU" sz="1200" u="none" strike="noStrike" dirty="0">
                          <a:effectLst/>
                        </a:rPr>
                        <a:t> / гендерные группы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11803" marR="11803" marT="11803" marB="0" anchor="ctr">
                    <a:solidFill>
                      <a:schemeClr val="accent1">
                        <a:lumMod val="20000"/>
                        <a:lumOff val="80000"/>
                        <a:alpha val="47000"/>
                      </a:schemeClr>
                    </a:solidFill>
                  </a:tcPr>
                </a:tc>
              </a:tr>
              <a:tr h="5195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Культура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11803" marR="11803" marT="1180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Культура управления сосредоточена на </a:t>
                      </a:r>
                      <a:r>
                        <a:rPr lang="ru-RU" sz="1200" u="none" strike="noStrike" dirty="0" smtClean="0">
                          <a:effectLst/>
                        </a:rPr>
                        <a:t>внутреннем </a:t>
                      </a:r>
                      <a:r>
                        <a:rPr lang="ru-RU" sz="1200" u="none" strike="noStrike" dirty="0">
                          <a:effectLst/>
                        </a:rPr>
                        <a:t>знании, лимитировано интегрирована в цепочку поставок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11803" marR="11803" marT="1180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Открытая, творческая, сетевая  и интерактивная. Интегрированные принципы работы с поставщиками и партнерами по научным исследованиям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11803" marR="11803" marT="1180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39552" y="6558235"/>
            <a:ext cx="4572000" cy="307777"/>
          </a:xfrm>
          <a:prstGeom prst="rect">
            <a:avLst/>
          </a:prstGeom>
        </p:spPr>
        <p:txBody>
          <a:bodyPr anchor="b">
            <a:spAutoFit/>
          </a:bodyPr>
          <a:lstStyle/>
          <a:p>
            <a:r>
              <a:rPr lang="ru-RU" sz="700" dirty="0" smtClean="0"/>
              <a:t>Источник: </a:t>
            </a:r>
            <a:r>
              <a:rPr lang="en-US" sz="700" dirty="0" smtClean="0"/>
              <a:t>Foresight </a:t>
            </a:r>
            <a:r>
              <a:rPr lang="en-US" sz="700" dirty="0"/>
              <a:t>(2013).The Future of </a:t>
            </a:r>
            <a:r>
              <a:rPr lang="en-US" sz="700" dirty="0" smtClean="0"/>
              <a:t>Manufacturing: A </a:t>
            </a:r>
            <a:r>
              <a:rPr lang="en-US" sz="700" dirty="0"/>
              <a:t>new era of opportunity and challenge for the UK Summary </a:t>
            </a:r>
            <a:r>
              <a:rPr lang="en-US" sz="700" dirty="0" smtClean="0"/>
              <a:t>Report</a:t>
            </a:r>
            <a:r>
              <a:rPr lang="ru-RU" sz="700" dirty="0" smtClean="0"/>
              <a:t>, </a:t>
            </a:r>
            <a:r>
              <a:rPr lang="en-US" sz="700" dirty="0" smtClean="0"/>
              <a:t>The </a:t>
            </a:r>
            <a:r>
              <a:rPr lang="en-US" sz="700" dirty="0"/>
              <a:t>Government </a:t>
            </a:r>
            <a:r>
              <a:rPr lang="en-US" sz="700" dirty="0" smtClean="0"/>
              <a:t>Office </a:t>
            </a:r>
            <a:r>
              <a:rPr lang="en-US" sz="700" dirty="0"/>
              <a:t>for Science, London </a:t>
            </a:r>
          </a:p>
        </p:txBody>
      </p:sp>
    </p:spTree>
    <p:extLst>
      <p:ext uri="{BB962C8B-B14F-4D97-AF65-F5344CB8AC3E}">
        <p14:creationId xmlns:p14="http://schemas.microsoft.com/office/powerpoint/2010/main" val="4420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19" y="5229200"/>
            <a:ext cx="4285219" cy="1384995"/>
          </a:xfrm>
          <a:prstGeom prst="rect">
            <a:avLst/>
          </a:prstGeom>
          <a:solidFill>
            <a:schemeClr val="lt1"/>
          </a:solidFill>
        </p:spPr>
        <p:txBody>
          <a:bodyPr wrap="square" lIns="90000" rIns="0">
            <a:spAutoFit/>
          </a:bodyPr>
          <a:lstStyle/>
          <a:p>
            <a:r>
              <a:rPr lang="ru-RU" sz="1400" dirty="0"/>
              <a:t>Однако, через 100 лет система управления и менеджмента стала слишком много стоить (и даже превратилась в особый "социальный" класс). В целом ряде направлений </a:t>
            </a:r>
            <a:r>
              <a:rPr lang="ru-RU" sz="1400" dirty="0" err="1" smtClean="0"/>
              <a:t>предпринима-тели</a:t>
            </a:r>
            <a:r>
              <a:rPr lang="ru-RU" sz="1400" dirty="0" smtClean="0"/>
              <a:t> </a:t>
            </a:r>
            <a:r>
              <a:rPr lang="ru-RU" sz="1400" dirty="0"/>
              <a:t>перестали получать свою </a:t>
            </a:r>
            <a:r>
              <a:rPr lang="ru-RU" sz="1400" dirty="0" smtClean="0"/>
              <a:t>прибыль - она вся</a:t>
            </a:r>
          </a:p>
          <a:p>
            <a:pPr marL="273050"/>
            <a:r>
              <a:rPr lang="ru-RU" sz="1400" dirty="0" smtClean="0"/>
              <a:t>распределяется </a:t>
            </a:r>
            <a:r>
              <a:rPr lang="ru-RU" sz="1400" dirty="0"/>
              <a:t>в виде </a:t>
            </a:r>
            <a:r>
              <a:rPr lang="ru-RU" sz="1400" dirty="0" smtClean="0"/>
              <a:t>з/п менеджеров.</a:t>
            </a: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04000" cy="1143000"/>
          </a:xfrm>
        </p:spPr>
        <p:txBody>
          <a:bodyPr anchor="t">
            <a:noAutofit/>
          </a:bodyPr>
          <a:lstStyle/>
          <a:p>
            <a:r>
              <a:rPr lang="ru-RU" sz="2400" dirty="0" err="1" smtClean="0">
                <a:latin typeface="Arial" pitchFamily="34" charset="0"/>
                <a:ea typeface="Times New Roman" pitchFamily="18" charset="0"/>
              </a:rPr>
              <a:t>НПР</a:t>
            </a:r>
            <a:r>
              <a:rPr lang="ru-RU" sz="2400" dirty="0" smtClean="0">
                <a:latin typeface="Arial" pitchFamily="34" charset="0"/>
                <a:ea typeface="Times New Roman" pitchFamily="18" charset="0"/>
              </a:rPr>
              <a:t> и </a:t>
            </a:r>
            <a:r>
              <a:rPr lang="ru-RU" sz="2400" dirty="0" err="1" smtClean="0">
                <a:latin typeface="Arial" pitchFamily="34" charset="0"/>
                <a:ea typeface="Times New Roman" pitchFamily="18" charset="0"/>
              </a:rPr>
              <a:t>киберфизические</a:t>
            </a:r>
            <a:r>
              <a:rPr lang="ru-RU" sz="2400" dirty="0" smtClean="0">
                <a:latin typeface="Arial" pitchFamily="34" charset="0"/>
                <a:ea typeface="Times New Roman" pitchFamily="18" charset="0"/>
              </a:rPr>
              <a:t> системы как попытка предпринимателей </a:t>
            </a:r>
            <a:r>
              <a:rPr lang="ru-RU" sz="2400" dirty="0" smtClean="0"/>
              <a:t>снизить затраты </a:t>
            </a:r>
            <a:r>
              <a:rPr lang="ru-RU" sz="2400" dirty="0"/>
              <a:t>на </a:t>
            </a:r>
            <a:r>
              <a:rPr lang="ru-RU" sz="2400" dirty="0" smtClean="0"/>
              <a:t>управление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45</a:t>
            </a:fld>
            <a:endParaRPr lang="ru-RU"/>
          </a:p>
        </p:txBody>
      </p:sp>
      <p:sp>
        <p:nvSpPr>
          <p:cNvPr id="51" name="Прямоугольник 4"/>
          <p:cNvSpPr/>
          <p:nvPr/>
        </p:nvSpPr>
        <p:spPr>
          <a:xfrm>
            <a:off x="251519" y="988125"/>
            <a:ext cx="4888197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dirty="0"/>
              <a:t>В конце </a:t>
            </a:r>
            <a:r>
              <a:rPr lang="en-US" sz="1400" dirty="0"/>
              <a:t>XIX </a:t>
            </a:r>
            <a:r>
              <a:rPr lang="ru-RU" sz="1400" dirty="0"/>
              <a:t>в. предприниматели поставили перед инженерами задачу </a:t>
            </a:r>
            <a:r>
              <a:rPr lang="ru-RU" sz="1400" dirty="0" err="1"/>
              <a:t>технологизировать</a:t>
            </a:r>
            <a:r>
              <a:rPr lang="ru-RU" sz="1400" dirty="0"/>
              <a:t> производственные процессы, а затем - вписать их в объемлющий контекст глобальной логистики и продаж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40" name="Прямоугольник 4"/>
          <p:cNvSpPr/>
          <p:nvPr/>
        </p:nvSpPr>
        <p:spPr>
          <a:xfrm>
            <a:off x="5143052" y="982321"/>
            <a:ext cx="3644005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Так </a:t>
            </a:r>
            <a:r>
              <a:rPr lang="ru-RU" sz="1400" dirty="0"/>
              <a:t>родилась НОТ и организационная форма современных ТНК.  Инженеры сделали эту работу, создав заодно позицию консультанта. 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635370" y="5229200"/>
            <a:ext cx="4176592" cy="1384995"/>
          </a:xfrm>
          <a:prstGeom prst="rect">
            <a:avLst/>
          </a:prstGeom>
          <a:solidFill>
            <a:schemeClr val="lt1"/>
          </a:solidFill>
        </p:spPr>
        <p:txBody>
          <a:bodyPr wrap="square" lIns="90000" rIns="0">
            <a:spAutoFit/>
          </a:bodyPr>
          <a:lstStyle/>
          <a:p>
            <a:r>
              <a:rPr lang="ru-RU" sz="1400" dirty="0" smtClean="0"/>
              <a:t>Возникла </a:t>
            </a:r>
            <a:r>
              <a:rPr lang="ru-RU" sz="1400" dirty="0"/>
              <a:t>новая задача: заменить большую часть управленческих функций </a:t>
            </a:r>
            <a:r>
              <a:rPr lang="ru-RU" sz="1400" dirty="0" smtClean="0"/>
              <a:t>машинами</a:t>
            </a:r>
            <a:r>
              <a:rPr lang="ru-RU" sz="1400" dirty="0"/>
              <a:t>, снизив затраты на управляющую часть действия в несколько раз. Совокупность предлагаемых технических решений </a:t>
            </a:r>
            <a:r>
              <a:rPr lang="ru-RU" sz="1400" dirty="0" smtClean="0"/>
              <a:t>этой </a:t>
            </a:r>
            <a:r>
              <a:rPr lang="ru-RU" sz="1400" dirty="0"/>
              <a:t>задачи и получила название </a:t>
            </a:r>
            <a:r>
              <a:rPr lang="ru-RU" sz="1400" dirty="0" smtClean="0"/>
              <a:t>"</a:t>
            </a:r>
            <a:r>
              <a:rPr lang="ru-RU" sz="1400" dirty="0"/>
              <a:t>индустрия 4.0</a:t>
            </a:r>
            <a:r>
              <a:rPr lang="ru-RU" sz="1400" dirty="0" smtClean="0"/>
              <a:t>".</a:t>
            </a:r>
            <a:endParaRPr lang="ru-RU" sz="1400" dirty="0"/>
          </a:p>
        </p:txBody>
      </p:sp>
      <p:sp>
        <p:nvSpPr>
          <p:cNvPr id="57" name="Rectangle 1"/>
          <p:cNvSpPr/>
          <p:nvPr/>
        </p:nvSpPr>
        <p:spPr>
          <a:xfrm>
            <a:off x="6961957" y="2208401"/>
            <a:ext cx="1822739" cy="1169551"/>
          </a:xfrm>
          <a:prstGeom prst="rect">
            <a:avLst/>
          </a:prstGeom>
          <a:solidFill>
            <a:schemeClr val="lt1"/>
          </a:solidFill>
        </p:spPr>
        <p:txBody>
          <a:bodyPr wrap="square" rIns="0">
            <a:spAutoFit/>
          </a:bodyPr>
          <a:lstStyle/>
          <a:p>
            <a:r>
              <a:rPr lang="ru-RU" sz="1400" dirty="0" smtClean="0"/>
              <a:t>1 Орудие</a:t>
            </a:r>
          </a:p>
          <a:p>
            <a:r>
              <a:rPr lang="ru-RU" sz="1400" dirty="0" smtClean="0"/>
              <a:t>2 Аппарат</a:t>
            </a:r>
          </a:p>
          <a:p>
            <a:r>
              <a:rPr lang="ru-RU" sz="1400" dirty="0" smtClean="0"/>
              <a:t>3 Машина</a:t>
            </a:r>
          </a:p>
          <a:p>
            <a:r>
              <a:rPr lang="ru-RU" sz="1400" dirty="0" smtClean="0"/>
              <a:t>4 </a:t>
            </a:r>
            <a:r>
              <a:rPr lang="ru-RU" sz="1400" dirty="0" err="1" smtClean="0"/>
              <a:t>Киберфизическая</a:t>
            </a:r>
            <a:r>
              <a:rPr lang="ru-RU" sz="1400" dirty="0" smtClean="0"/>
              <a:t> система</a:t>
            </a:r>
            <a:endParaRPr lang="ru-RU" sz="1400" dirty="0"/>
          </a:p>
        </p:txBody>
      </p:sp>
      <p:sp>
        <p:nvSpPr>
          <p:cNvPr id="60" name="Rectangle 40"/>
          <p:cNvSpPr/>
          <p:nvPr/>
        </p:nvSpPr>
        <p:spPr>
          <a:xfrm>
            <a:off x="4907523" y="4161366"/>
            <a:ext cx="1032672" cy="5090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Рабочий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орган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1" name="Rectangle 41"/>
          <p:cNvSpPr/>
          <p:nvPr/>
        </p:nvSpPr>
        <p:spPr>
          <a:xfrm>
            <a:off x="7070589" y="4148447"/>
            <a:ext cx="1032519" cy="50980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Изделие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2" name="Rectangle 65"/>
          <p:cNvSpPr/>
          <p:nvPr/>
        </p:nvSpPr>
        <p:spPr>
          <a:xfrm>
            <a:off x="6961957" y="3305944"/>
            <a:ext cx="17525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Минимальный набор частей машины</a:t>
            </a:r>
            <a:endParaRPr lang="en-US" sz="1400" b="1" dirty="0"/>
          </a:p>
        </p:txBody>
      </p:sp>
      <p:sp>
        <p:nvSpPr>
          <p:cNvPr id="63" name="Rectangle 66"/>
          <p:cNvSpPr/>
          <p:nvPr/>
        </p:nvSpPr>
        <p:spPr>
          <a:xfrm>
            <a:off x="4810691" y="3889289"/>
            <a:ext cx="1263990" cy="86274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9"/>
          <p:cNvSpPr/>
          <p:nvPr/>
        </p:nvSpPr>
        <p:spPr>
          <a:xfrm>
            <a:off x="5807883" y="3845777"/>
            <a:ext cx="266798" cy="375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5" name="Rectangle 40"/>
          <p:cNvSpPr/>
          <p:nvPr/>
        </p:nvSpPr>
        <p:spPr>
          <a:xfrm>
            <a:off x="3529841" y="4161366"/>
            <a:ext cx="1032672" cy="5090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Транс-</a:t>
            </a: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миссия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66" name="Прямая соединительная линия 65"/>
          <p:cNvCxnSpPr>
            <a:stCxn id="65" idx="3"/>
            <a:endCxn id="60" idx="1"/>
          </p:cNvCxnSpPr>
          <p:nvPr/>
        </p:nvCxnSpPr>
        <p:spPr>
          <a:xfrm>
            <a:off x="4562513" y="4415898"/>
            <a:ext cx="345010" cy="0"/>
          </a:xfrm>
          <a:prstGeom prst="lin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7" name="Rectangle 40"/>
          <p:cNvSpPr/>
          <p:nvPr/>
        </p:nvSpPr>
        <p:spPr>
          <a:xfrm>
            <a:off x="2135828" y="4161366"/>
            <a:ext cx="1032672" cy="5090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Двигатель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68" name="Прямая соединительная линия 67"/>
          <p:cNvCxnSpPr>
            <a:stCxn id="67" idx="3"/>
            <a:endCxn id="65" idx="1"/>
          </p:cNvCxnSpPr>
          <p:nvPr/>
        </p:nvCxnSpPr>
        <p:spPr>
          <a:xfrm>
            <a:off x="3168500" y="4415898"/>
            <a:ext cx="361341" cy="0"/>
          </a:xfrm>
          <a:prstGeom prst="lin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9" name="Rectangle 40"/>
          <p:cNvSpPr/>
          <p:nvPr/>
        </p:nvSpPr>
        <p:spPr>
          <a:xfrm>
            <a:off x="702418" y="4161366"/>
            <a:ext cx="1032672" cy="5090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Источник энергии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70" name="Прямая соединительная линия 69"/>
          <p:cNvCxnSpPr>
            <a:stCxn id="69" idx="3"/>
            <a:endCxn id="67" idx="1"/>
          </p:cNvCxnSpPr>
          <p:nvPr/>
        </p:nvCxnSpPr>
        <p:spPr>
          <a:xfrm>
            <a:off x="1735090" y="4415898"/>
            <a:ext cx="400738" cy="0"/>
          </a:xfrm>
          <a:prstGeom prst="lin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1" name="Rectangle 40"/>
          <p:cNvSpPr/>
          <p:nvPr/>
        </p:nvSpPr>
        <p:spPr>
          <a:xfrm>
            <a:off x="3393388" y="3011142"/>
            <a:ext cx="1309982" cy="5090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Орган </a:t>
            </a:r>
            <a:r>
              <a:rPr lang="ru-RU" sz="1400" dirty="0" smtClean="0">
                <a:solidFill>
                  <a:schemeClr val="tx1"/>
                </a:solidFill>
              </a:rPr>
              <a:t>управ-</a:t>
            </a:r>
          </a:p>
          <a:p>
            <a:pPr algn="ctr"/>
            <a:r>
              <a:rPr lang="ru-RU" sz="1400" dirty="0" err="1" smtClean="0">
                <a:solidFill>
                  <a:schemeClr val="tx1"/>
                </a:solidFill>
              </a:rPr>
              <a:t>ления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2" name="Rectangle 66"/>
          <p:cNvSpPr/>
          <p:nvPr/>
        </p:nvSpPr>
        <p:spPr>
          <a:xfrm>
            <a:off x="563694" y="3772550"/>
            <a:ext cx="5659388" cy="107509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69"/>
          <p:cNvSpPr/>
          <p:nvPr/>
        </p:nvSpPr>
        <p:spPr>
          <a:xfrm>
            <a:off x="569019" y="3772550"/>
            <a:ext cx="266798" cy="375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2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74" name="Прямая соединительная линия 73"/>
          <p:cNvCxnSpPr>
            <a:stCxn id="60" idx="3"/>
            <a:endCxn id="61" idx="1"/>
          </p:cNvCxnSpPr>
          <p:nvPr/>
        </p:nvCxnSpPr>
        <p:spPr>
          <a:xfrm flipV="1">
            <a:off x="5940195" y="4403351"/>
            <a:ext cx="1130394" cy="12547"/>
          </a:xfrm>
          <a:prstGeom prst="lin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5" name="Прямая соединительная линия 74"/>
          <p:cNvCxnSpPr>
            <a:stCxn id="71" idx="3"/>
            <a:endCxn id="60" idx="0"/>
          </p:cNvCxnSpPr>
          <p:nvPr/>
        </p:nvCxnSpPr>
        <p:spPr>
          <a:xfrm>
            <a:off x="4703370" y="3265674"/>
            <a:ext cx="720489" cy="895692"/>
          </a:xfrm>
          <a:prstGeom prst="lin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6" name="Прямая соединительная линия 75"/>
          <p:cNvCxnSpPr>
            <a:stCxn id="71" idx="1"/>
            <a:endCxn id="67" idx="0"/>
          </p:cNvCxnSpPr>
          <p:nvPr/>
        </p:nvCxnSpPr>
        <p:spPr>
          <a:xfrm flipH="1">
            <a:off x="2652164" y="3265674"/>
            <a:ext cx="741224" cy="895692"/>
          </a:xfrm>
          <a:prstGeom prst="lin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7" name="Прямая соединительная линия 76"/>
          <p:cNvCxnSpPr>
            <a:stCxn id="71" idx="2"/>
            <a:endCxn id="65" idx="0"/>
          </p:cNvCxnSpPr>
          <p:nvPr/>
        </p:nvCxnSpPr>
        <p:spPr>
          <a:xfrm flipH="1">
            <a:off x="4046177" y="3520206"/>
            <a:ext cx="2202" cy="641160"/>
          </a:xfrm>
          <a:prstGeom prst="lin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8" name="Rectangle 66"/>
          <p:cNvSpPr/>
          <p:nvPr/>
        </p:nvSpPr>
        <p:spPr>
          <a:xfrm>
            <a:off x="458057" y="2908053"/>
            <a:ext cx="5911886" cy="2056328"/>
          </a:xfrm>
          <a:prstGeom prst="rect">
            <a:avLst/>
          </a:prstGeom>
          <a:noFill/>
          <a:ln w="3810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69"/>
          <p:cNvSpPr/>
          <p:nvPr/>
        </p:nvSpPr>
        <p:spPr>
          <a:xfrm>
            <a:off x="6074681" y="2908053"/>
            <a:ext cx="266798" cy="375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3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0" name="Rectangle 66"/>
          <p:cNvSpPr/>
          <p:nvPr/>
        </p:nvSpPr>
        <p:spPr>
          <a:xfrm>
            <a:off x="342306" y="2043956"/>
            <a:ext cx="6334818" cy="3064390"/>
          </a:xfrm>
          <a:prstGeom prst="rect">
            <a:avLst/>
          </a:prstGeom>
          <a:noFill/>
          <a:ln w="3810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40"/>
          <p:cNvSpPr/>
          <p:nvPr/>
        </p:nvSpPr>
        <p:spPr>
          <a:xfrm>
            <a:off x="2521868" y="2158756"/>
            <a:ext cx="3066186" cy="5090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Протоколы и интерфейсы обмена данными и коммуникации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82" name="Прямая соединительная линия 81"/>
          <p:cNvCxnSpPr>
            <a:stCxn id="81" idx="2"/>
            <a:endCxn id="71" idx="0"/>
          </p:cNvCxnSpPr>
          <p:nvPr/>
        </p:nvCxnSpPr>
        <p:spPr>
          <a:xfrm flipH="1">
            <a:off x="4048379" y="2667820"/>
            <a:ext cx="6582" cy="343322"/>
          </a:xfrm>
          <a:prstGeom prst="lin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3" name="Прямая соединительная линия 82"/>
          <p:cNvCxnSpPr>
            <a:stCxn id="81" idx="1"/>
            <a:endCxn id="67" idx="0"/>
          </p:cNvCxnSpPr>
          <p:nvPr/>
        </p:nvCxnSpPr>
        <p:spPr>
          <a:xfrm>
            <a:off x="2521868" y="2413288"/>
            <a:ext cx="130296" cy="1748078"/>
          </a:xfrm>
          <a:prstGeom prst="lin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4" name="Прямая соединительная линия 83"/>
          <p:cNvCxnSpPr>
            <a:stCxn id="81" idx="3"/>
            <a:endCxn id="60" idx="0"/>
          </p:cNvCxnSpPr>
          <p:nvPr/>
        </p:nvCxnSpPr>
        <p:spPr>
          <a:xfrm flipH="1">
            <a:off x="5423859" y="2413288"/>
            <a:ext cx="164195" cy="1748078"/>
          </a:xfrm>
          <a:prstGeom prst="lin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5" name="Rectangle 69"/>
          <p:cNvSpPr/>
          <p:nvPr/>
        </p:nvSpPr>
        <p:spPr>
          <a:xfrm>
            <a:off x="6410326" y="2064509"/>
            <a:ext cx="266798" cy="375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4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586908" y="6671476"/>
            <a:ext cx="6361356" cy="180000"/>
          </a:xfrm>
          <a:prstGeom prst="rect">
            <a:avLst/>
          </a:prstGeom>
          <a:noFill/>
        </p:spPr>
        <p:txBody>
          <a:bodyPr wrap="square" lIns="0" tIns="0" rIns="0" bIns="0" anchor="b">
            <a:noAutofit/>
          </a:bodyPr>
          <a:lstStyle/>
          <a:p>
            <a:r>
              <a:rPr lang="ru-RU" sz="800" dirty="0" smtClean="0">
                <a:ea typeface="Times New Roman" pitchFamily="18" charset="0"/>
                <a:cs typeface="Arial" pitchFamily="34" charset="0"/>
              </a:rPr>
              <a:t>Ист.: схематизация </a:t>
            </a:r>
            <a:r>
              <a:rPr lang="ru-RU" sz="800" dirty="0" err="1" smtClean="0">
                <a:ea typeface="Times New Roman" pitchFamily="18" charset="0"/>
                <a:cs typeface="Arial" pitchFamily="34" charset="0"/>
              </a:rPr>
              <a:t>ТРИЗ</a:t>
            </a:r>
            <a:r>
              <a:rPr lang="ru-RU" sz="800" dirty="0" smtClean="0">
                <a:ea typeface="Times New Roman" pitchFamily="18" charset="0"/>
                <a:cs typeface="Arial" pitchFamily="34" charset="0"/>
              </a:rPr>
              <a:t>. Модернизирована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48291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46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6406" y="2571744"/>
            <a:ext cx="8555075" cy="186137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accent1"/>
                </a:solidFill>
              </a:rPr>
              <a:t>Раздел </a:t>
            </a:r>
            <a:r>
              <a:rPr lang="ru-RU" sz="2800" b="1" dirty="0" smtClean="0">
                <a:solidFill>
                  <a:schemeClr val="accent1"/>
                </a:solidFill>
              </a:rPr>
              <a:t>18. </a:t>
            </a:r>
            <a:r>
              <a:rPr lang="ru-RU" sz="2800" b="1" dirty="0">
                <a:solidFill>
                  <a:srgbClr val="4F81BD"/>
                </a:solidFill>
              </a:rPr>
              <a:t>Какие изменения мы можем ожидать от новой промышленной революции?</a:t>
            </a:r>
          </a:p>
        </p:txBody>
      </p:sp>
    </p:spTree>
    <p:extLst>
      <p:ext uri="{BB962C8B-B14F-4D97-AF65-F5344CB8AC3E}">
        <p14:creationId xmlns:p14="http://schemas.microsoft.com/office/powerpoint/2010/main" val="331968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79296" cy="1143000"/>
          </a:xfrm>
        </p:spPr>
        <p:txBody>
          <a:bodyPr/>
          <a:lstStyle/>
          <a:p>
            <a:r>
              <a:rPr lang="ru-RU" dirty="0" smtClean="0"/>
              <a:t>Технологическая платформа </a:t>
            </a:r>
            <a:r>
              <a:rPr lang="ru-RU" dirty="0"/>
              <a:t>– </a:t>
            </a:r>
            <a:r>
              <a:rPr lang="ru-RU" dirty="0" smtClean="0"/>
              <a:t>«клеточка» новой промышленной </a:t>
            </a:r>
            <a:r>
              <a:rPr lang="ru-RU" dirty="0"/>
              <a:t>революции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47</a:t>
            </a:fld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598681" y="6383435"/>
            <a:ext cx="4785284" cy="461665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r>
              <a:rPr lang="ru-RU" sz="800" baseline="30000" dirty="0" smtClean="0"/>
              <a:t>1 </a:t>
            </a:r>
            <a:r>
              <a:rPr lang="en-US" sz="800" dirty="0" smtClean="0"/>
              <a:t>Presentation </a:t>
            </a:r>
            <a:r>
              <a:rPr lang="en-US" sz="800" dirty="0"/>
              <a:t>at MIT Platform </a:t>
            </a:r>
            <a:r>
              <a:rPr lang="en-US" sz="800" dirty="0" smtClean="0"/>
              <a:t>Summit</a:t>
            </a:r>
            <a:r>
              <a:rPr lang="ru-RU" sz="800" dirty="0" smtClean="0"/>
              <a:t> «</a:t>
            </a:r>
            <a:r>
              <a:rPr lang="en-US" sz="800" dirty="0" smtClean="0"/>
              <a:t>Platform</a:t>
            </a:r>
            <a:r>
              <a:rPr lang="ru-RU" sz="800" dirty="0" smtClean="0"/>
              <a:t> </a:t>
            </a:r>
            <a:r>
              <a:rPr lang="en-US" sz="800" dirty="0" smtClean="0"/>
              <a:t>shift</a:t>
            </a:r>
            <a:r>
              <a:rPr lang="ru-RU" sz="800" dirty="0" smtClean="0"/>
              <a:t>», </a:t>
            </a:r>
            <a:r>
              <a:rPr lang="en-US" sz="800" dirty="0" smtClean="0"/>
              <a:t>by </a:t>
            </a:r>
            <a:r>
              <a:rPr lang="en-US" sz="800" dirty="0"/>
              <a:t>Marshall Van </a:t>
            </a:r>
            <a:r>
              <a:rPr lang="en-US" sz="800" dirty="0" err="1" smtClean="0"/>
              <a:t>Alstyne</a:t>
            </a:r>
            <a:r>
              <a:rPr lang="ru-RU" sz="800" dirty="0" smtClean="0"/>
              <a:t>,</a:t>
            </a:r>
            <a:r>
              <a:rPr lang="en-US" sz="800" dirty="0" smtClean="0"/>
              <a:t> 2015</a:t>
            </a:r>
            <a:endParaRPr lang="ru-RU" sz="800" dirty="0" smtClean="0"/>
          </a:p>
          <a:p>
            <a:r>
              <a:rPr lang="ru-RU" sz="800" baseline="30000" dirty="0" smtClean="0"/>
              <a:t>2 </a:t>
            </a:r>
            <a:r>
              <a:rPr lang="en-US" sz="800" dirty="0"/>
              <a:t>The Rise of the</a:t>
            </a:r>
            <a:r>
              <a:rPr lang="ru-RU" sz="800" dirty="0"/>
              <a:t> </a:t>
            </a:r>
            <a:r>
              <a:rPr lang="en-US" sz="800" dirty="0"/>
              <a:t>Platform Enterprise</a:t>
            </a:r>
            <a:r>
              <a:rPr lang="ru-RU" sz="800" dirty="0"/>
              <a:t>, </a:t>
            </a:r>
            <a:r>
              <a:rPr lang="en-US" sz="800" dirty="0"/>
              <a:t>Peter C. Evans</a:t>
            </a:r>
            <a:r>
              <a:rPr lang="ru-RU" sz="800" dirty="0"/>
              <a:t>, </a:t>
            </a:r>
            <a:r>
              <a:rPr lang="en-US" sz="800" dirty="0"/>
              <a:t>Annabelle </a:t>
            </a:r>
            <a:r>
              <a:rPr lang="en-US" sz="800" dirty="0" err="1"/>
              <a:t>Gawer</a:t>
            </a:r>
            <a:r>
              <a:rPr lang="ru-RU" sz="800" dirty="0"/>
              <a:t>, 2016</a:t>
            </a:r>
          </a:p>
          <a:p>
            <a:r>
              <a:rPr lang="ru-RU" sz="800" baseline="30000" dirty="0" smtClean="0"/>
              <a:t>3 </a:t>
            </a:r>
            <a:r>
              <a:rPr lang="en-US" sz="800" dirty="0"/>
              <a:t>Platform Revolution - </a:t>
            </a:r>
            <a:r>
              <a:rPr lang="en-US" sz="800" dirty="0" err="1"/>
              <a:t>Ch</a:t>
            </a:r>
            <a:r>
              <a:rPr lang="en-US" sz="800" dirty="0"/>
              <a:t> 01 Intro: How Platforms are Changing Commerce</a:t>
            </a:r>
            <a:r>
              <a:rPr lang="ru-RU" sz="800" dirty="0"/>
              <a:t> </a:t>
            </a:r>
            <a:r>
              <a:rPr lang="en-US" sz="800" dirty="0"/>
              <a:t>by Marshall Van </a:t>
            </a:r>
            <a:r>
              <a:rPr lang="en-US" sz="800" dirty="0" err="1"/>
              <a:t>Alstyne</a:t>
            </a:r>
            <a:endParaRPr lang="en-US" sz="800" dirty="0"/>
          </a:p>
        </p:txBody>
      </p:sp>
      <p:pic>
        <p:nvPicPr>
          <p:cNvPr id="17" name="Picture 5"/>
          <p:cNvPicPr>
            <a:picLocks noChangeAspect="1"/>
          </p:cNvPicPr>
          <p:nvPr/>
        </p:nvPicPr>
        <p:blipFill rotWithShape="1">
          <a:blip r:embed="rId3"/>
          <a:srcRect l="13305" t="21817" r="14392" b="13520"/>
          <a:stretch/>
        </p:blipFill>
        <p:spPr>
          <a:xfrm>
            <a:off x="281939" y="1895747"/>
            <a:ext cx="4490237" cy="2259683"/>
          </a:xfrm>
          <a:prstGeom prst="rect">
            <a:avLst/>
          </a:prstGeom>
        </p:spPr>
      </p:pic>
      <p:sp>
        <p:nvSpPr>
          <p:cNvPr id="29" name="Rectangle 10"/>
          <p:cNvSpPr/>
          <p:nvPr/>
        </p:nvSpPr>
        <p:spPr>
          <a:xfrm>
            <a:off x="57875" y="1196752"/>
            <a:ext cx="3145973" cy="523220"/>
          </a:xfrm>
          <a:prstGeom prst="rect">
            <a:avLst/>
          </a:prstGeom>
        </p:spPr>
        <p:txBody>
          <a:bodyPr wrap="square" rIns="0" anchor="t">
            <a:noAutofit/>
          </a:bodyPr>
          <a:lstStyle/>
          <a:p>
            <a:r>
              <a:rPr lang="ru-RU" sz="1400" dirty="0" smtClean="0"/>
              <a:t>2015: 13 </a:t>
            </a:r>
            <a:r>
              <a:rPr lang="ru-RU" sz="1400" dirty="0"/>
              <a:t>из </a:t>
            </a:r>
            <a:r>
              <a:rPr lang="ru-RU" sz="1400" dirty="0" smtClean="0"/>
              <a:t>32 наиболее известных брендов – это уже платформы</a:t>
            </a:r>
            <a:r>
              <a:rPr lang="ru-RU" sz="1400" baseline="30000" dirty="0" smtClean="0"/>
              <a:t>1</a:t>
            </a:r>
            <a:r>
              <a:rPr lang="ru-RU" sz="1400" dirty="0" smtClean="0"/>
              <a:t>.</a:t>
            </a:r>
            <a:endParaRPr lang="en-US" sz="1400" dirty="0"/>
          </a:p>
        </p:txBody>
      </p:sp>
      <p:sp>
        <p:nvSpPr>
          <p:cNvPr id="24" name="Блок-схема: процесс 23"/>
          <p:cNvSpPr/>
          <p:nvPr/>
        </p:nvSpPr>
        <p:spPr>
          <a:xfrm>
            <a:off x="57875" y="4441305"/>
            <a:ext cx="6962396" cy="900100"/>
          </a:xfrm>
          <a:prstGeom prst="flowChartProcess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rIns="0" rtlCol="0" anchor="t"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В силу принципиальной открытости технологические платформы претендуют на формирование для потребителей знаний о пакете инструментов, </a:t>
            </a:r>
            <a:r>
              <a:rPr lang="ru-RU" sz="1400" dirty="0">
                <a:solidFill>
                  <a:schemeClr val="tx1"/>
                </a:solidFill>
              </a:rPr>
              <a:t>сложившемся в сфере, охватываемой платформой, и тем самым на демократизацию предложения знаний и удовлетворения спроса на знания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31" name="Picture 2" descr="Chart: The Largest Companies by Market Cap Over 15 Year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" t="17885" r="-2783" b="10210"/>
          <a:stretch/>
        </p:blipFill>
        <p:spPr bwMode="auto">
          <a:xfrm>
            <a:off x="5117659" y="1679724"/>
            <a:ext cx="3558797" cy="269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3203848" y="1192096"/>
            <a:ext cx="5858173" cy="5232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prstMaterial="matte"/>
        </p:spPr>
        <p:txBody>
          <a:bodyPr wrap="square" lIns="90000" tIns="46800" rIns="0" bIns="46800" rtlCol="0" anchor="t">
            <a:noAutofit/>
          </a:bodyPr>
          <a:lstStyle/>
          <a:p>
            <a:pPr>
              <a:lnSpc>
                <a:spcPct val="90000"/>
              </a:lnSpc>
              <a:tabLst>
                <a:tab pos="2511425" algn="l"/>
              </a:tabLst>
            </a:pPr>
            <a:r>
              <a:rPr lang="en-US" sz="1400" dirty="0" smtClean="0">
                <a:solidFill>
                  <a:prstClr val="black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Q1</a:t>
            </a:r>
            <a:r>
              <a:rPr lang="ru-RU" sz="1400" dirty="0" smtClean="0">
                <a:solidFill>
                  <a:prstClr val="black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, 2016: </a:t>
            </a:r>
            <a:r>
              <a:rPr lang="ru-RU" sz="1400" dirty="0" smtClean="0"/>
              <a:t>«</a:t>
            </a:r>
            <a:r>
              <a:rPr lang="ru-RU" sz="1400" dirty="0"/>
              <a:t>П</a:t>
            </a:r>
            <a:r>
              <a:rPr lang="ru-RU" sz="1400" dirty="0" smtClean="0"/>
              <a:t>латформенные  </a:t>
            </a:r>
            <a:r>
              <a:rPr lang="ru-RU" sz="1400" dirty="0"/>
              <a:t>компании обогнали лидирующие  </a:t>
            </a:r>
            <a:r>
              <a:rPr lang="ru-RU" sz="1400" dirty="0" err="1" smtClean="0"/>
              <a:t>энер-гокомпании</a:t>
            </a:r>
            <a:r>
              <a:rPr lang="ru-RU" sz="1400" dirty="0" smtClean="0"/>
              <a:t> </a:t>
            </a:r>
            <a:r>
              <a:rPr lang="ru-RU" sz="1400" dirty="0"/>
              <a:t>и банки, составив </a:t>
            </a:r>
            <a:r>
              <a:rPr lang="ru-RU" sz="1400" dirty="0" smtClean="0"/>
              <a:t>ТОП-5 </a:t>
            </a:r>
            <a:r>
              <a:rPr lang="ru-RU" sz="1400" dirty="0"/>
              <a:t>компаний по </a:t>
            </a:r>
            <a:r>
              <a:rPr lang="ru-RU" sz="1400" dirty="0" smtClean="0"/>
              <a:t>капитализации»</a:t>
            </a:r>
            <a:r>
              <a:rPr lang="ru-RU" sz="1400" baseline="30000" dirty="0" smtClean="0"/>
              <a:t>2</a:t>
            </a:r>
            <a:r>
              <a:rPr lang="ru-RU" sz="1400" dirty="0" smtClean="0"/>
              <a:t>.</a:t>
            </a:r>
            <a:endParaRPr lang="ru-RU" sz="1400" baseline="30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Блок-схема: процесс 32"/>
          <p:cNvSpPr/>
          <p:nvPr/>
        </p:nvSpPr>
        <p:spPr>
          <a:xfrm>
            <a:off x="7164288" y="4452682"/>
            <a:ext cx="1800200" cy="1099881"/>
          </a:xfrm>
          <a:prstGeom prst="flowChartProcess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rIns="0" rtlCol="0" anchor="t">
            <a:noAutofit/>
          </a:bodyPr>
          <a:lstStyle/>
          <a:p>
            <a:pPr>
              <a:tabLst>
                <a:tab pos="2511425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Пример </a:t>
            </a:r>
            <a:r>
              <a:rPr lang="en-US" sz="1400" dirty="0" smtClean="0">
                <a:solidFill>
                  <a:schemeClr val="tx1"/>
                </a:solidFill>
              </a:rPr>
              <a:t>Tesla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Corp. </a:t>
            </a:r>
            <a:r>
              <a:rPr lang="ru-RU" sz="1400" dirty="0" smtClean="0">
                <a:solidFill>
                  <a:schemeClr val="tx1"/>
                </a:solidFill>
              </a:rPr>
              <a:t>показывает, что сегодня платформы начинают осваивать производство материальных продуктов.</a:t>
            </a:r>
            <a:endParaRPr lang="ru-RU" sz="1400" baseline="300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57875" y="5457924"/>
            <a:ext cx="6962396" cy="72008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rIns="0" rtlCol="0" anchor="t"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Например, благодаря торговым платформам потребитель может выбрать продукт любого </a:t>
            </a:r>
            <a:r>
              <a:rPr lang="ru-RU" sz="1400" dirty="0" err="1" smtClean="0">
                <a:solidFill>
                  <a:schemeClr val="tx1"/>
                </a:solidFill>
              </a:rPr>
              <a:t>пром</a:t>
            </a:r>
            <a:r>
              <a:rPr lang="ru-RU" sz="1400" dirty="0" smtClean="0">
                <a:solidFill>
                  <a:schemeClr val="tx1"/>
                </a:solidFill>
              </a:rPr>
              <a:t>. предприятия из любой части Земли с учетом его качества (отзывов потребителей) и стоимости доставки. Конкуренция производителей нарастает.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4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0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</a:rPr>
              <a:t>То, что в </a:t>
            </a:r>
            <a:r>
              <a:rPr lang="en-US" dirty="0" smtClean="0">
                <a:latin typeface="arial" panose="020B0604020202020204" pitchFamily="34" charset="0"/>
              </a:rPr>
              <a:t>XX </a:t>
            </a:r>
            <a:r>
              <a:rPr lang="ru-RU" dirty="0" smtClean="0">
                <a:latin typeface="arial" panose="020B0604020202020204" pitchFamily="34" charset="0"/>
              </a:rPr>
              <a:t>в. называли управленческой революцией – это ранний этап складывания нового типа мыследеятельности – программирования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/>
          <a:p>
            <a:fld id="{B19B0651-EE4F-4900-A07F-96A6BFA9D0F0}" type="slidenum">
              <a:rPr lang="ru-RU" smtClean="0"/>
              <a:pPr/>
              <a:t>48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6908" y="6671476"/>
            <a:ext cx="6361356" cy="180000"/>
          </a:xfrm>
          <a:prstGeom prst="rect">
            <a:avLst/>
          </a:prstGeom>
          <a:noFill/>
        </p:spPr>
        <p:txBody>
          <a:bodyPr wrap="square" lIns="0" tIns="0" rIns="0" bIns="0" anchor="b">
            <a:noAutofit/>
          </a:bodyPr>
          <a:lstStyle/>
          <a:p>
            <a:r>
              <a:rPr lang="ru-RU" sz="800" baseline="30000" dirty="0">
                <a:ea typeface="Times New Roman" pitchFamily="18" charset="0"/>
                <a:cs typeface="Arial" pitchFamily="34" charset="0"/>
              </a:rPr>
              <a:t>1</a:t>
            </a:r>
            <a:r>
              <a:rPr lang="ru-RU" sz="800" dirty="0"/>
              <a:t> </a:t>
            </a:r>
            <a:r>
              <a:rPr lang="ru-RU" sz="800" dirty="0">
                <a:ea typeface="Times New Roman" pitchFamily="18" charset="0"/>
              </a:rPr>
              <a:t>Щедровицкий Г.П. </a:t>
            </a:r>
            <a:r>
              <a:rPr lang="ru-RU" sz="800" dirty="0"/>
              <a:t>Категории сложности изыскательских работ. 1983 // </a:t>
            </a:r>
            <a:r>
              <a:rPr lang="ru-RU" sz="800" dirty="0" err="1"/>
              <a:t>Г.П.Щедровицкий</a:t>
            </a:r>
            <a:r>
              <a:rPr lang="ru-RU" sz="800" dirty="0"/>
              <a:t>. Программирование научных исследований и разработок. Из архива </a:t>
            </a:r>
            <a:r>
              <a:rPr lang="ru-RU" sz="800" dirty="0" err="1"/>
              <a:t>Г.П</a:t>
            </a:r>
            <a:r>
              <a:rPr lang="ru-RU" sz="800" dirty="0" smtClean="0"/>
              <a:t>. Щедровицкого</a:t>
            </a:r>
            <a:r>
              <a:rPr lang="ru-RU" sz="800" dirty="0"/>
              <a:t>. Т.1. М., 1999</a:t>
            </a:r>
          </a:p>
        </p:txBody>
      </p:sp>
      <p:sp>
        <p:nvSpPr>
          <p:cNvPr id="22" name="Прямоугольник 5"/>
          <p:cNvSpPr/>
          <p:nvPr/>
        </p:nvSpPr>
        <p:spPr>
          <a:xfrm>
            <a:off x="323528" y="1196752"/>
            <a:ext cx="2808312" cy="307777"/>
          </a:xfrm>
          <a:prstGeom prst="rect">
            <a:avLst/>
          </a:prstGeom>
          <a:ln>
            <a:noFill/>
          </a:ln>
        </p:spPr>
        <p:txBody>
          <a:bodyPr wrap="square" rIns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b="1" dirty="0" smtClean="0"/>
              <a:t>Уровни программирования</a:t>
            </a:r>
            <a:r>
              <a:rPr lang="ru-RU" sz="1400" baseline="30000" dirty="0" smtClean="0"/>
              <a:t>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85352"/>
            <a:ext cx="2808312" cy="4676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Анализ ситуации</a:t>
            </a:r>
            <a:endParaRPr lang="ru-RU" sz="14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23528" y="2339707"/>
            <a:ext cx="2808312" cy="499363"/>
          </a:xfrm>
          <a:prstGeom prst="rect">
            <a:avLst/>
          </a:prstGeom>
          <a:noFill/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1400" dirty="0" smtClean="0"/>
              <a:t>Целеполагание</a:t>
            </a:r>
            <a:endParaRPr lang="ru-RU" sz="1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23528" y="4034062"/>
            <a:ext cx="2808312" cy="469362"/>
          </a:xfrm>
          <a:prstGeom prst="rect">
            <a:avLst/>
          </a:prstGeom>
          <a:noFill/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1400" dirty="0" err="1" smtClean="0"/>
              <a:t>Тематизация</a:t>
            </a:r>
            <a:endParaRPr lang="ru-RU" sz="14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3528" y="4826150"/>
            <a:ext cx="2808312" cy="547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1400" dirty="0"/>
              <a:t>Разработка новых средств</a:t>
            </a:r>
            <a:endParaRPr lang="ru-RU" sz="14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3528" y="3210671"/>
            <a:ext cx="2808312" cy="4490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1400" dirty="0" err="1" smtClean="0"/>
              <a:t>Проблематизация</a:t>
            </a:r>
            <a:endParaRPr lang="ru-RU" sz="1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23528" y="5734273"/>
            <a:ext cx="2808312" cy="469362"/>
          </a:xfrm>
          <a:prstGeom prst="rect">
            <a:avLst/>
          </a:prstGeom>
          <a:noFill/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400" dirty="0" smtClean="0"/>
              <a:t>Организационное проектирование и планирование</a:t>
            </a:r>
            <a:endParaRPr lang="ru-RU" sz="14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cxnSp>
        <p:nvCxnSpPr>
          <p:cNvPr id="8" name="Прямая со стрелкой 7"/>
          <p:cNvCxnSpPr>
            <a:stCxn id="5" idx="2"/>
            <a:endCxn id="32" idx="0"/>
          </p:cNvCxnSpPr>
          <p:nvPr/>
        </p:nvCxnSpPr>
        <p:spPr>
          <a:xfrm>
            <a:off x="1727684" y="1952994"/>
            <a:ext cx="0" cy="386713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32" idx="2"/>
            <a:endCxn id="24" idx="0"/>
          </p:cNvCxnSpPr>
          <p:nvPr/>
        </p:nvCxnSpPr>
        <p:spPr>
          <a:xfrm>
            <a:off x="1727684" y="2839070"/>
            <a:ext cx="0" cy="371601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24" idx="2"/>
            <a:endCxn id="33" idx="0"/>
          </p:cNvCxnSpPr>
          <p:nvPr/>
        </p:nvCxnSpPr>
        <p:spPr>
          <a:xfrm>
            <a:off x="1727684" y="3659734"/>
            <a:ext cx="0" cy="374328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33" idx="2"/>
            <a:endCxn id="35" idx="0"/>
          </p:cNvCxnSpPr>
          <p:nvPr/>
        </p:nvCxnSpPr>
        <p:spPr>
          <a:xfrm>
            <a:off x="1727684" y="4503424"/>
            <a:ext cx="0" cy="322726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35" idx="2"/>
            <a:endCxn id="25" idx="0"/>
          </p:cNvCxnSpPr>
          <p:nvPr/>
        </p:nvCxnSpPr>
        <p:spPr>
          <a:xfrm>
            <a:off x="1727684" y="5373216"/>
            <a:ext cx="0" cy="36105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3275856" y="2339706"/>
            <a:ext cx="5604048" cy="49936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rIns="0" rtlCol="0" anchor="ctr">
            <a:noAutofit/>
          </a:bodyPr>
          <a:lstStyle/>
          <a:p>
            <a:r>
              <a:rPr lang="ru-RU" sz="1300" dirty="0" smtClean="0"/>
              <a:t>Складывание в </a:t>
            </a:r>
            <a:r>
              <a:rPr lang="en-US" sz="1300" dirty="0" smtClean="0"/>
              <a:t>XIX-XX </a:t>
            </a:r>
            <a:r>
              <a:rPr lang="ru-RU" sz="1300" dirty="0" smtClean="0"/>
              <a:t>вв. в военной и затем в экономической сфере </a:t>
            </a:r>
            <a:r>
              <a:rPr lang="ru-RU" sz="1300" dirty="0" err="1" smtClean="0"/>
              <a:t>стратегирования</a:t>
            </a:r>
            <a:r>
              <a:rPr lang="ru-RU" sz="1300" dirty="0" smtClean="0"/>
              <a:t> в ответ на рефлексию </a:t>
            </a:r>
            <a:r>
              <a:rPr lang="ru-RU" sz="1300" dirty="0" err="1" smtClean="0"/>
              <a:t>многосубъектности</a:t>
            </a:r>
            <a:r>
              <a:rPr lang="ru-RU" sz="1300" dirty="0" smtClean="0"/>
              <a:t> действия и невозможности предусмотреть его последствия в условиях неполного знания и конфликта между кратко-, средне- и долгосрочными целями.</a:t>
            </a:r>
            <a:endParaRPr lang="ru-RU" sz="13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3288432" y="1504529"/>
            <a:ext cx="5604048" cy="44846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rIns="0" rtlCol="0" anchor="ctr">
            <a:noAutofit/>
          </a:bodyPr>
          <a:lstStyle/>
          <a:p>
            <a:r>
              <a:rPr lang="ru-RU" sz="1400" dirty="0" smtClean="0"/>
              <a:t>Разработка и освоение технологий ситуативного анализа и анализа ситуации с точки зрения включенных в нее различных деятельностных позиций.</a:t>
            </a:r>
            <a:endParaRPr lang="ru-RU" sz="14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3266120" y="3185521"/>
            <a:ext cx="5604048" cy="47421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rIns="0" rtlCol="0" anchor="ctr">
            <a:noAutofit/>
          </a:bodyPr>
          <a:lstStyle/>
          <a:p>
            <a:r>
              <a:rPr lang="ru-RU" sz="1400" dirty="0" smtClean="0"/>
              <a:t>Разработка представлений о проблематизации.  Использование проблематизации в рамках практики организационно-деятельностных игр.</a:t>
            </a:r>
            <a:endParaRPr lang="ru-RU" sz="1400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3266120" y="4004061"/>
            <a:ext cx="5604048" cy="49936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rIns="0" rtlCol="0" anchor="ctr">
            <a:noAutofit/>
          </a:bodyPr>
          <a:lstStyle/>
          <a:p>
            <a:r>
              <a:rPr lang="ru-RU" sz="1400" dirty="0" smtClean="0"/>
              <a:t>Формирование конструирования представлений об объекте в </a:t>
            </a:r>
            <a:r>
              <a:rPr lang="ru-RU" sz="1400" dirty="0"/>
              <a:t>форме </a:t>
            </a:r>
            <a:r>
              <a:rPr lang="ru-RU" sz="1400" dirty="0" smtClean="0"/>
              <a:t>стандартизации; </a:t>
            </a:r>
            <a:r>
              <a:rPr lang="ru-RU" sz="1400" dirty="0" err="1" smtClean="0"/>
              <a:t>институционализировано</a:t>
            </a:r>
            <a:r>
              <a:rPr lang="ru-RU" sz="1400" dirty="0" smtClean="0"/>
              <a:t> как деятельность по стандартизации и пересмотру стандартов международными профессиональными организациями.</a:t>
            </a:r>
            <a:endParaRPr lang="ru-RU" sz="1400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3255255" y="4850001"/>
            <a:ext cx="5604048" cy="49936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rIns="0" rtlCol="0" anchor="ctr">
            <a:noAutofit/>
          </a:bodyPr>
          <a:lstStyle/>
          <a:p>
            <a:r>
              <a:rPr lang="ru-RU" sz="1400" dirty="0" smtClean="0"/>
              <a:t>Распространение конструктивного мышления в за пределы инженерии и разработка новых средств «гуманитарных наук».</a:t>
            </a:r>
            <a:endParaRPr lang="ru-RU" sz="14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3255255" y="5556579"/>
            <a:ext cx="5604048" cy="8247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rIns="0" rtlCol="0" anchor="ctr">
            <a:noAutofit/>
          </a:bodyPr>
          <a:lstStyle/>
          <a:p>
            <a:r>
              <a:rPr lang="ru-RU" sz="1400" dirty="0" smtClean="0"/>
              <a:t>Складывание как в рамках менеджмента, системного подхода, так и самостоятельно практики организации как процессов </a:t>
            </a:r>
            <a:r>
              <a:rPr lang="ru-RU" sz="1400" dirty="0" err="1" smtClean="0"/>
              <a:t>организовывания</a:t>
            </a:r>
            <a:r>
              <a:rPr lang="ru-RU" sz="1400" dirty="0" smtClean="0"/>
              <a:t> (создания организованности) и планирования (привязки задач, средств и ресурсов ко времени).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7822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524" y="7937"/>
            <a:ext cx="8669972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Складывание инфраструктурного пакета новой промышленной революции</a:t>
            </a:r>
            <a:endParaRPr lang="ru-RU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49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60000" y="1211608"/>
            <a:ext cx="8460472" cy="36471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 smtClean="0"/>
              <a:t>Фрагменты инфраструктурного </a:t>
            </a:r>
            <a:r>
              <a:rPr lang="ru-RU" sz="1400" dirty="0"/>
              <a:t>пакета </a:t>
            </a:r>
            <a:r>
              <a:rPr lang="ru-RU" sz="1400" dirty="0" smtClean="0"/>
              <a:t>новой промышленной революции в конкуренции методом проб и ошибок создаются </a:t>
            </a:r>
            <a:r>
              <a:rPr lang="ru-RU" sz="1400" dirty="0"/>
              <a:t>на различных территориях земного шара: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q"/>
            </a:pPr>
            <a:r>
              <a:rPr lang="ru-RU" sz="1400" dirty="0"/>
              <a:t>сеть ВИЭ, в том числе генерирующие промышленные, общественные и жилые здания, дороги, инженерные сооружения, и сеть накопителей э/э;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1400" dirty="0"/>
              <a:t>smart</a:t>
            </a:r>
            <a:r>
              <a:rPr lang="ru-RU" sz="1400" dirty="0"/>
              <a:t> </a:t>
            </a:r>
            <a:r>
              <a:rPr lang="en-US" sz="1400" dirty="0"/>
              <a:t>greed</a:t>
            </a:r>
            <a:r>
              <a:rPr lang="ru-RU" sz="1400" dirty="0"/>
              <a:t>;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q"/>
            </a:pPr>
            <a:r>
              <a:rPr lang="ru-RU" sz="1400" dirty="0"/>
              <a:t>«умные» дороги, заряжающие самоуправляемые электромобили и освещающие путь; сеть авиамаршрутов </a:t>
            </a:r>
            <a:r>
              <a:rPr lang="ru-RU" sz="1400" dirty="0" err="1"/>
              <a:t>электросамолетов</a:t>
            </a:r>
            <a:r>
              <a:rPr lang="ru-RU" sz="1400" dirty="0"/>
              <a:t>; сеть железнодорожных ВСМ и </a:t>
            </a:r>
            <a:r>
              <a:rPr lang="en-US" sz="1400" dirty="0"/>
              <a:t>maglev</a:t>
            </a:r>
            <a:r>
              <a:rPr lang="ru-RU" sz="1400" dirty="0"/>
              <a:t>;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q"/>
            </a:pPr>
            <a:r>
              <a:rPr lang="ru-RU" sz="1400" dirty="0"/>
              <a:t>промышленный интернет;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q"/>
            </a:pPr>
            <a:r>
              <a:rPr lang="ru-RU" sz="1400" dirty="0"/>
              <a:t>сети 3</a:t>
            </a:r>
            <a:r>
              <a:rPr lang="en-US" sz="1400" dirty="0"/>
              <a:t>D-</a:t>
            </a:r>
            <a:r>
              <a:rPr lang="ru-RU" sz="1400" dirty="0"/>
              <a:t>принтеров, обеспечивающих продуктами по индивид. заказам локальные районы;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q"/>
            </a:pPr>
            <a:r>
              <a:rPr lang="ru-RU" sz="1400" dirty="0"/>
              <a:t>гаджеты-онлайн мониторы и удаленная диагностика здоровья, инфраструктура цифрового моделирования организма, печать индивидуализированных лекарств, выращивание и замена органов, роботизированная хирургия;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q"/>
            </a:pPr>
            <a:r>
              <a:rPr lang="ru-RU" sz="1400" dirty="0"/>
              <a:t>чистые аграрные, природные и рекреационные ландшафты, интегрированные в города, которые обеспечивают себя чистым воздухом, водой и продуктами питания.</a:t>
            </a:r>
          </a:p>
        </p:txBody>
      </p:sp>
      <p:pic>
        <p:nvPicPr>
          <p:cNvPr id="15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454" y="4936490"/>
            <a:ext cx="2632634" cy="1301958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65277" y="4936489"/>
            <a:ext cx="1083187" cy="130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2" descr="Картинки по запросу ВИ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4" descr="Картинки по запросу ВИЭ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://digitalsubstation.ru/wp-content/uploads/2016/02/VIE1-630x4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351" y="4936489"/>
            <a:ext cx="2010375" cy="130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encrypted-tbn3.gstatic.com/images?q=tbn:ANd9GcQn5SXoFPOPpVIp_6bwqWBuTJJ4n5Mjadpqr9_lKtz-m5L19zu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7220" y="4936490"/>
            <a:ext cx="1931708" cy="130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63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040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Складывание знаний начинается с формирования «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клеточки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» новой промышленной революции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33252"/>
            <a:ext cx="851592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</a:rPr>
              <a:t>Важнейшим моментом, свидетельствующим о готовности нового пакета технологий и инфраструктур к масштабированию, является формирование «клеточки» данной промышленной революции 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– формы кооперации,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</a:rPr>
              <a:t>которая в максимальной степени способствует 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процессам 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</a:rPr>
              <a:t>производства, 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накопления,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</a:rPr>
              <a:t>распространения 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и освоения новых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</a:rPr>
              <a:t>знаний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400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38916" y="3840490"/>
            <a:ext cx="1381460" cy="163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251520" y="3645024"/>
            <a:ext cx="200055" cy="2512209"/>
          </a:xfrm>
          <a:prstGeom prst="rect">
            <a:avLst/>
          </a:prstGeom>
        </p:spPr>
        <p:txBody>
          <a:bodyPr vert="vert270" wrap="square" lIns="0" rIns="0">
            <a:spAutoFit/>
          </a:bodyPr>
          <a:lstStyle/>
          <a:p>
            <a:pPr algn="ctr" fontAlgn="base">
              <a:spcAft>
                <a:spcPts val="600"/>
              </a:spcAft>
              <a:buClr>
                <a:schemeClr val="accent1"/>
              </a:buClr>
              <a:buSzPct val="76000"/>
              <a:defRPr/>
            </a:pPr>
            <a:r>
              <a:rPr lang="ru-RU" sz="1300" b="1" dirty="0" smtClean="0"/>
              <a:t>Форма кооперации</a:t>
            </a:r>
            <a:endParaRPr lang="ru-RU" sz="13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97462" y="5497485"/>
            <a:ext cx="2592288" cy="307777"/>
          </a:xfrm>
          <a:prstGeom prst="rect">
            <a:avLst/>
          </a:prstGeom>
        </p:spPr>
        <p:txBody>
          <a:bodyPr wrap="square" lIns="90000" rIns="0">
            <a:spAutoFit/>
          </a:bodyPr>
          <a:lstStyle/>
          <a:p>
            <a:pPr algn="ctr"/>
            <a:r>
              <a:rPr lang="ru-RU" sz="1400" b="1" dirty="0"/>
              <a:t>Кластер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089750" y="5497486"/>
            <a:ext cx="2880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Фабрика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6488" y="3840490"/>
            <a:ext cx="1246843" cy="163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5995599" y="5497487"/>
            <a:ext cx="3184913" cy="307777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 algn="ctr"/>
            <a:r>
              <a:rPr lang="ru-RU" sz="1400" b="1" dirty="0"/>
              <a:t>ТНК</a:t>
            </a: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6426" y="3840490"/>
            <a:ext cx="2823297" cy="1632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Straight Connector 17"/>
          <p:cNvCxnSpPr/>
          <p:nvPr/>
        </p:nvCxnSpPr>
        <p:spPr>
          <a:xfrm>
            <a:off x="249843" y="3717032"/>
            <a:ext cx="8634954" cy="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6"/>
          <p:cNvSpPr txBox="1">
            <a:spLocks noChangeArrowheads="1"/>
          </p:cNvSpPr>
          <p:nvPr/>
        </p:nvSpPr>
        <p:spPr bwMode="auto">
          <a:xfrm>
            <a:off x="3089750" y="2204864"/>
            <a:ext cx="28803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I</a:t>
            </a:r>
            <a:r>
              <a:rPr lang="ru-RU" sz="1400" b="1" dirty="0"/>
              <a:t> промышленная </a:t>
            </a:r>
            <a:r>
              <a:rPr lang="ru-RU" sz="1400" b="1" dirty="0" smtClean="0"/>
              <a:t>революция</a:t>
            </a:r>
            <a:endParaRPr lang="ru-RU" sz="1400" b="1" dirty="0"/>
          </a:p>
          <a:p>
            <a:pPr algn="ctr"/>
            <a:r>
              <a:rPr lang="en-US" sz="1400" b="1" dirty="0"/>
              <a:t>XVIII</a:t>
            </a:r>
            <a:r>
              <a:rPr lang="ru-RU" sz="1400" b="1" dirty="0"/>
              <a:t> – 1-я пол. </a:t>
            </a:r>
            <a:r>
              <a:rPr lang="en-US" sz="1400" b="1" dirty="0"/>
              <a:t>XIX </a:t>
            </a:r>
            <a:r>
              <a:rPr lang="ru-RU" sz="1400" b="1" dirty="0"/>
              <a:t>в.</a:t>
            </a:r>
          </a:p>
        </p:txBody>
      </p:sp>
      <p:sp>
        <p:nvSpPr>
          <p:cNvPr id="32" name="TextBox 7"/>
          <p:cNvSpPr txBox="1">
            <a:spLocks noChangeArrowheads="1"/>
          </p:cNvSpPr>
          <p:nvPr/>
        </p:nvSpPr>
        <p:spPr bwMode="auto">
          <a:xfrm>
            <a:off x="5970070" y="2204864"/>
            <a:ext cx="32104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II</a:t>
            </a:r>
            <a:r>
              <a:rPr lang="ru-RU" sz="1400" b="1" dirty="0"/>
              <a:t> промышленная революция</a:t>
            </a:r>
          </a:p>
          <a:p>
            <a:pPr algn="ctr"/>
            <a:r>
              <a:rPr lang="ru-RU" sz="1400" b="1" dirty="0"/>
              <a:t>2-я пол. </a:t>
            </a:r>
            <a:r>
              <a:rPr lang="en-US" sz="1400" b="1" dirty="0"/>
              <a:t>XIX </a:t>
            </a:r>
            <a:r>
              <a:rPr lang="ru-RU" sz="1400" b="1" dirty="0"/>
              <a:t>– </a:t>
            </a:r>
            <a:r>
              <a:rPr lang="en-US" sz="1400" b="1" dirty="0"/>
              <a:t>XX </a:t>
            </a:r>
            <a:r>
              <a:rPr lang="ru-RU" sz="1400" b="1" dirty="0"/>
              <a:t>в.</a:t>
            </a:r>
          </a:p>
        </p:txBody>
      </p:sp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497462" y="2204864"/>
            <a:ext cx="2592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ctr"/>
            <a:r>
              <a:rPr lang="ru-RU" sz="1400" b="1" dirty="0"/>
              <a:t>«0-я» промышленная рев.</a:t>
            </a:r>
          </a:p>
          <a:p>
            <a:pPr algn="ctr"/>
            <a:r>
              <a:rPr lang="en-US" sz="1400" b="1" dirty="0"/>
              <a:t>XVII </a:t>
            </a:r>
            <a:r>
              <a:rPr lang="ru-RU" sz="1400" b="1" dirty="0"/>
              <a:t>в.</a:t>
            </a:r>
          </a:p>
        </p:txBody>
      </p:sp>
      <p:cxnSp>
        <p:nvCxnSpPr>
          <p:cNvPr id="34" name="Straight Connector 10"/>
          <p:cNvCxnSpPr/>
          <p:nvPr/>
        </p:nvCxnSpPr>
        <p:spPr>
          <a:xfrm>
            <a:off x="5935345" y="2348880"/>
            <a:ext cx="34725" cy="4000281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0"/>
          <p:cNvCxnSpPr/>
          <p:nvPr/>
        </p:nvCxnSpPr>
        <p:spPr>
          <a:xfrm>
            <a:off x="3055025" y="2276872"/>
            <a:ext cx="34726" cy="4075875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8"/>
          <p:cNvSpPr txBox="1">
            <a:spLocks noChangeArrowheads="1"/>
          </p:cNvSpPr>
          <p:nvPr/>
        </p:nvSpPr>
        <p:spPr bwMode="auto">
          <a:xfrm>
            <a:off x="1081371" y="6006316"/>
            <a:ext cx="14244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latin typeface="Georgia" pitchFamily="18" charset="0"/>
              </a:rPr>
              <a:t>Нидерланды</a:t>
            </a:r>
          </a:p>
        </p:txBody>
      </p:sp>
      <p:sp>
        <p:nvSpPr>
          <p:cNvPr id="38" name="TextBox 18"/>
          <p:cNvSpPr txBox="1">
            <a:spLocks noChangeArrowheads="1"/>
          </p:cNvSpPr>
          <p:nvPr/>
        </p:nvSpPr>
        <p:spPr bwMode="auto">
          <a:xfrm>
            <a:off x="4025854" y="6007883"/>
            <a:ext cx="935806" cy="30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latin typeface="Georgia" pitchFamily="18" charset="0"/>
              </a:rPr>
              <a:t>Англия</a:t>
            </a:r>
          </a:p>
        </p:txBody>
      </p:sp>
      <p:sp>
        <p:nvSpPr>
          <p:cNvPr id="39" name="TextBox 19"/>
          <p:cNvSpPr txBox="1">
            <a:spLocks noChangeArrowheads="1"/>
          </p:cNvSpPr>
          <p:nvPr/>
        </p:nvSpPr>
        <p:spPr bwMode="auto">
          <a:xfrm>
            <a:off x="5970070" y="6013712"/>
            <a:ext cx="321044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300" i="1" dirty="0">
                <a:latin typeface="Georgia" pitchFamily="18" charset="0"/>
              </a:rPr>
              <a:t>США</a:t>
            </a:r>
          </a:p>
        </p:txBody>
      </p:sp>
      <p:cxnSp>
        <p:nvCxnSpPr>
          <p:cNvPr id="40" name="Straight Connector 17"/>
          <p:cNvCxnSpPr/>
          <p:nvPr/>
        </p:nvCxnSpPr>
        <p:spPr>
          <a:xfrm>
            <a:off x="249843" y="5959562"/>
            <a:ext cx="8578813" cy="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17"/>
          <p:cNvCxnSpPr/>
          <p:nvPr/>
        </p:nvCxnSpPr>
        <p:spPr>
          <a:xfrm>
            <a:off x="246713" y="2780928"/>
            <a:ext cx="8634954" cy="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10"/>
          <p:cNvCxnSpPr/>
          <p:nvPr/>
        </p:nvCxnSpPr>
        <p:spPr>
          <a:xfrm>
            <a:off x="606753" y="2276872"/>
            <a:ext cx="0" cy="3888432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1"/>
          <p:cNvSpPr/>
          <p:nvPr/>
        </p:nvSpPr>
        <p:spPr>
          <a:xfrm>
            <a:off x="179512" y="2780928"/>
            <a:ext cx="400110" cy="957508"/>
          </a:xfrm>
          <a:prstGeom prst="rect">
            <a:avLst/>
          </a:prstGeom>
        </p:spPr>
        <p:txBody>
          <a:bodyPr vert="vert270" wrap="square" lIns="0" tIns="0" rIns="0" bIns="0" anchor="ctr">
            <a:spAutoFit/>
          </a:bodyPr>
          <a:lstStyle/>
          <a:p>
            <a:pPr algn="ctr" fontAlgn="base">
              <a:spcAft>
                <a:spcPts val="600"/>
              </a:spcAft>
              <a:buClr>
                <a:schemeClr val="accent1"/>
              </a:buClr>
              <a:buSzPct val="76000"/>
              <a:defRPr/>
            </a:pPr>
            <a:r>
              <a:rPr lang="ru-RU" sz="1300" b="1" dirty="0" smtClean="0"/>
              <a:t>Технология мышления</a:t>
            </a:r>
            <a:endParaRPr lang="ru-RU" sz="1300" b="1" dirty="0"/>
          </a:p>
        </p:txBody>
      </p:sp>
      <p:sp>
        <p:nvSpPr>
          <p:cNvPr id="45" name="Прямоугольник 42"/>
          <p:cNvSpPr/>
          <p:nvPr/>
        </p:nvSpPr>
        <p:spPr>
          <a:xfrm>
            <a:off x="822777" y="3068960"/>
            <a:ext cx="2156339" cy="338554"/>
          </a:xfrm>
          <a:prstGeom prst="rect">
            <a:avLst/>
          </a:prstGeom>
        </p:spPr>
        <p:txBody>
          <a:bodyPr wrap="square" lIns="90000" rIns="0" anchor="ctr">
            <a:spAutoFit/>
          </a:bodyPr>
          <a:lstStyle/>
          <a:p>
            <a:pPr algn="ctr"/>
            <a:r>
              <a:rPr lang="ru-RU" sz="1600" dirty="0" smtClean="0"/>
              <a:t>Конструирование</a:t>
            </a:r>
            <a:endParaRPr lang="ru-RU" sz="1600" dirty="0"/>
          </a:p>
        </p:txBody>
      </p:sp>
      <p:sp>
        <p:nvSpPr>
          <p:cNvPr id="46" name="Прямоугольник 43"/>
          <p:cNvSpPr/>
          <p:nvPr/>
        </p:nvSpPr>
        <p:spPr>
          <a:xfrm>
            <a:off x="3491880" y="3068960"/>
            <a:ext cx="2232248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1600" dirty="0" smtClean="0"/>
              <a:t>Проектирование</a:t>
            </a:r>
            <a:endParaRPr lang="ru-RU" sz="1600" dirty="0"/>
          </a:p>
        </p:txBody>
      </p:sp>
      <p:sp>
        <p:nvSpPr>
          <p:cNvPr id="47" name="Прямоугольник 44"/>
          <p:cNvSpPr/>
          <p:nvPr/>
        </p:nvSpPr>
        <p:spPr>
          <a:xfrm>
            <a:off x="6516216" y="3068960"/>
            <a:ext cx="2108824" cy="338554"/>
          </a:xfrm>
          <a:prstGeom prst="rect">
            <a:avLst/>
          </a:prstGeom>
        </p:spPr>
        <p:txBody>
          <a:bodyPr wrap="square" rIns="0" anchor="ctr">
            <a:spAutoFit/>
          </a:bodyPr>
          <a:lstStyle/>
          <a:p>
            <a:pPr algn="ctr"/>
            <a:r>
              <a:rPr lang="ru-RU" sz="1600" dirty="0" smtClean="0"/>
              <a:t>Исследование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7136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50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6406" y="2571744"/>
            <a:ext cx="8555075" cy="186137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Вместо выводов. Лестница компетенций</a:t>
            </a:r>
            <a:endParaRPr lang="ru-RU" sz="2800" b="1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15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944" y="3356992"/>
            <a:ext cx="1282056" cy="864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79296" cy="1143000"/>
          </a:xfrm>
        </p:spPr>
        <p:txBody>
          <a:bodyPr>
            <a:normAutofit/>
          </a:bodyPr>
          <a:lstStyle/>
          <a:p>
            <a:r>
              <a:rPr lang="ru-RU" dirty="0"/>
              <a:t>Подготовка инженеров в России в </a:t>
            </a:r>
            <a:r>
              <a:rPr lang="ru-RU" dirty="0" smtClean="0"/>
              <a:t>кон. </a:t>
            </a:r>
            <a:r>
              <a:rPr lang="en-US" dirty="0" smtClean="0"/>
              <a:t>XIX</a:t>
            </a:r>
            <a:r>
              <a:rPr lang="ru-RU" dirty="0" smtClean="0"/>
              <a:t> – нач. </a:t>
            </a:r>
            <a:r>
              <a:rPr lang="en-US" dirty="0" smtClean="0"/>
              <a:t>XX</a:t>
            </a:r>
            <a:r>
              <a:rPr lang="ru-RU" dirty="0" smtClean="0"/>
              <a:t> в.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51</a:t>
            </a:fld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1030908" y="1266771"/>
            <a:ext cx="2592288" cy="1815882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r>
              <a:rPr lang="ru-RU" sz="1400" dirty="0" smtClean="0"/>
              <a:t>«Уже </a:t>
            </a:r>
            <a:r>
              <a:rPr lang="ru-RU" sz="1400" dirty="0"/>
              <a:t>в </a:t>
            </a:r>
            <a:r>
              <a:rPr lang="ru-RU" sz="1400" dirty="0" smtClean="0"/>
              <a:t>кон. </a:t>
            </a:r>
            <a:r>
              <a:rPr lang="ru-RU" sz="1400" dirty="0"/>
              <a:t>1850-х </a:t>
            </a:r>
            <a:r>
              <a:rPr lang="ru-RU" sz="1400" dirty="0" smtClean="0"/>
              <a:t>– нач. </a:t>
            </a:r>
            <a:r>
              <a:rPr lang="ru-RU" sz="1400" dirty="0"/>
              <a:t>60-х </a:t>
            </a:r>
            <a:r>
              <a:rPr lang="ru-RU" sz="1400" dirty="0" smtClean="0"/>
              <a:t>на </a:t>
            </a:r>
            <a:r>
              <a:rPr lang="ru-RU" sz="1400" dirty="0"/>
              <a:t>основе анализа учебного труда </a:t>
            </a:r>
            <a:r>
              <a:rPr lang="ru-RU" sz="1400" dirty="0" err="1"/>
              <a:t>Советкин</a:t>
            </a:r>
            <a:r>
              <a:rPr lang="ru-RU" sz="1400" dirty="0"/>
              <a:t> предложил наглядную систему обучения «механическим искусствам», сочетавшую педагогические и технологические </a:t>
            </a:r>
            <a:r>
              <a:rPr lang="ru-RU" sz="1400" dirty="0" smtClean="0"/>
              <a:t>требования»</a:t>
            </a:r>
            <a:r>
              <a:rPr lang="ru-RU" sz="1400" baseline="30000" dirty="0" smtClean="0"/>
              <a:t>1</a:t>
            </a:r>
            <a:r>
              <a:rPr lang="ru-RU" sz="1400" dirty="0" smtClean="0"/>
              <a:t>. 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412776"/>
            <a:ext cx="746750" cy="10081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392" y="2420888"/>
            <a:ext cx="936104" cy="64633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ru-RU" sz="1200" dirty="0" smtClean="0"/>
              <a:t>Д.К. </a:t>
            </a:r>
            <a:r>
              <a:rPr lang="en-US" sz="1200" dirty="0" err="1" smtClean="0"/>
              <a:t>Советкин</a:t>
            </a:r>
            <a:endParaRPr lang="ru-RU" sz="1200" dirty="0"/>
          </a:p>
          <a:p>
            <a:pPr algn="ctr"/>
            <a:r>
              <a:rPr lang="en-US" sz="1200" dirty="0"/>
              <a:t>1838</a:t>
            </a:r>
            <a:r>
              <a:rPr lang="ru-RU" sz="1200" dirty="0"/>
              <a:t> </a:t>
            </a:r>
            <a:r>
              <a:rPr lang="ru-RU" sz="1200" dirty="0" smtClean="0"/>
              <a:t>-</a:t>
            </a:r>
            <a:r>
              <a:rPr lang="en-US" sz="1200" dirty="0" smtClean="0"/>
              <a:t>1912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96627" y="5013176"/>
            <a:ext cx="829634" cy="64633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ru-RU" sz="1200" dirty="0" smtClean="0"/>
              <a:t>В.К. Делла</a:t>
            </a:r>
            <a:r>
              <a:rPr lang="ru-RU" sz="1200" dirty="0"/>
              <a:t>-</a:t>
            </a:r>
            <a:r>
              <a:rPr lang="ru-RU" sz="1200" dirty="0" err="1"/>
              <a:t>Вос</a:t>
            </a:r>
            <a:r>
              <a:rPr lang="ru-RU" sz="1200" dirty="0"/>
              <a:t> </a:t>
            </a:r>
          </a:p>
          <a:p>
            <a:pPr algn="ctr"/>
            <a:r>
              <a:rPr lang="ru-RU" sz="1200" dirty="0"/>
              <a:t>1829-1890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79509" y="3861048"/>
            <a:ext cx="746752" cy="113151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043608" y="3284984"/>
            <a:ext cx="3240360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Первый </a:t>
            </a:r>
            <a:r>
              <a:rPr lang="ru-RU" sz="1400" dirty="0"/>
              <a:t>директор </a:t>
            </a:r>
            <a:r>
              <a:rPr lang="ru-RU" sz="1400" dirty="0" smtClean="0"/>
              <a:t>ИМТУ (с 1868 г.)  </a:t>
            </a:r>
            <a:r>
              <a:rPr lang="ru-RU" sz="1400" dirty="0"/>
              <a:t>Виктор Карлович Делла-</a:t>
            </a:r>
            <a:r>
              <a:rPr lang="ru-RU" sz="1400" dirty="0" err="1" smtClean="0"/>
              <a:t>Вос</a:t>
            </a:r>
            <a:r>
              <a:rPr lang="ru-RU" sz="1400" dirty="0" smtClean="0"/>
              <a:t> использовал методику </a:t>
            </a:r>
            <a:r>
              <a:rPr lang="ru-RU" sz="1400" dirty="0" err="1" smtClean="0"/>
              <a:t>Советкина</a:t>
            </a:r>
            <a:r>
              <a:rPr lang="ru-RU" sz="1400" dirty="0" smtClean="0"/>
              <a:t> для обучения </a:t>
            </a:r>
            <a:r>
              <a:rPr lang="ru-RU" sz="1400" dirty="0"/>
              <a:t>конструкторов-механиков, инженеров-механиков и инженеров-</a:t>
            </a:r>
            <a:r>
              <a:rPr lang="ru-RU" sz="1400" dirty="0" smtClean="0"/>
              <a:t>технологов. Обязательная </a:t>
            </a:r>
            <a:r>
              <a:rPr lang="ru-RU" sz="1400" dirty="0"/>
              <a:t>программа обучения специальному курсу </a:t>
            </a:r>
            <a:r>
              <a:rPr lang="ru-RU" sz="1400" dirty="0" smtClean="0"/>
              <a:t>реализовывалась при </a:t>
            </a:r>
            <a:r>
              <a:rPr lang="ru-RU" sz="1400" dirty="0"/>
              <a:t>помощи методических </a:t>
            </a:r>
            <a:r>
              <a:rPr lang="ru-RU" sz="1400" dirty="0" smtClean="0"/>
              <a:t>коллекций, </a:t>
            </a:r>
            <a:r>
              <a:rPr lang="ru-RU" sz="1400" dirty="0"/>
              <a:t>которые должен </a:t>
            </a:r>
            <a:r>
              <a:rPr lang="ru-RU" sz="1400" dirty="0" smtClean="0"/>
              <a:t>был изучить </a:t>
            </a:r>
            <a:r>
              <a:rPr lang="ru-RU" sz="1400" dirty="0"/>
              <a:t>студент в школьных  мастерских (токарной, монтажной, по столярным работам и ковке</a:t>
            </a:r>
            <a:r>
              <a:rPr lang="ru-RU" sz="1400" dirty="0" smtClean="0"/>
              <a:t>)</a:t>
            </a:r>
            <a:r>
              <a:rPr lang="ru-RU" sz="1400" baseline="30000" dirty="0" smtClean="0"/>
              <a:t>2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21" name="Rectangle 20"/>
          <p:cNvSpPr/>
          <p:nvPr/>
        </p:nvSpPr>
        <p:spPr>
          <a:xfrm>
            <a:off x="550608" y="6381328"/>
            <a:ext cx="713528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aseline="30000" dirty="0"/>
              <a:t>1</a:t>
            </a:r>
            <a:r>
              <a:rPr lang="ru-RU" sz="800" dirty="0"/>
              <a:t> </a:t>
            </a:r>
            <a:r>
              <a:rPr lang="hu-HU" sz="800" dirty="0">
                <a:hlinkClick r:id="rId5"/>
              </a:rPr>
              <a:t>http://clip-russia.ru/2014/04/sovetkin/</a:t>
            </a:r>
            <a:endParaRPr lang="ru-RU" sz="800" dirty="0"/>
          </a:p>
          <a:p>
            <a:r>
              <a:rPr lang="ru-RU" sz="800" baseline="30000" dirty="0"/>
              <a:t>2</a:t>
            </a:r>
            <a:r>
              <a:rPr lang="ru-RU" sz="800" dirty="0"/>
              <a:t> </a:t>
            </a:r>
            <a:r>
              <a:rPr lang="ru-RU" sz="800" dirty="0" err="1" smtClean="0"/>
              <a:t>The</a:t>
            </a:r>
            <a:r>
              <a:rPr lang="ru-RU" sz="800" dirty="0" smtClean="0"/>
              <a:t> </a:t>
            </a:r>
            <a:r>
              <a:rPr lang="ru-RU" sz="800" dirty="0" err="1"/>
              <a:t>Russian</a:t>
            </a:r>
            <a:r>
              <a:rPr lang="ru-RU" sz="800" dirty="0"/>
              <a:t> </a:t>
            </a:r>
            <a:r>
              <a:rPr lang="ru-RU" sz="800" dirty="0" err="1"/>
              <a:t>System</a:t>
            </a:r>
            <a:r>
              <a:rPr lang="ru-RU" sz="800" dirty="0"/>
              <a:t> </a:t>
            </a:r>
            <a:r>
              <a:rPr lang="ru-RU" sz="800" dirty="0" err="1"/>
              <a:t>Of</a:t>
            </a:r>
            <a:r>
              <a:rPr lang="ru-RU" sz="800" dirty="0"/>
              <a:t> </a:t>
            </a:r>
            <a:r>
              <a:rPr lang="ru-RU" sz="800" dirty="0" err="1"/>
              <a:t>Shop-work</a:t>
            </a:r>
            <a:r>
              <a:rPr lang="ru-RU" sz="800" dirty="0"/>
              <a:t> </a:t>
            </a:r>
            <a:r>
              <a:rPr lang="ru-RU" sz="800" dirty="0" err="1"/>
              <a:t>Instruction</a:t>
            </a:r>
            <a:r>
              <a:rPr lang="ru-RU" sz="800" dirty="0"/>
              <a:t> </a:t>
            </a:r>
            <a:r>
              <a:rPr lang="ru-RU" sz="800" dirty="0" err="1"/>
              <a:t>For</a:t>
            </a:r>
            <a:r>
              <a:rPr lang="ru-RU" sz="800" dirty="0"/>
              <a:t> </a:t>
            </a:r>
            <a:r>
              <a:rPr lang="ru-RU" sz="800" dirty="0" err="1"/>
              <a:t>Engineers</a:t>
            </a:r>
            <a:r>
              <a:rPr lang="ru-RU" sz="800" dirty="0"/>
              <a:t> </a:t>
            </a:r>
            <a:r>
              <a:rPr lang="ru-RU" sz="800" dirty="0" err="1"/>
              <a:t>And</a:t>
            </a:r>
            <a:r>
              <a:rPr lang="ru-RU" sz="800" dirty="0"/>
              <a:t> </a:t>
            </a:r>
            <a:r>
              <a:rPr lang="ru-RU" sz="800" dirty="0" err="1"/>
              <a:t>Machinists</a:t>
            </a:r>
            <a:r>
              <a:rPr lang="ru-RU" sz="800" dirty="0"/>
              <a:t>, </a:t>
            </a:r>
            <a:r>
              <a:rPr lang="ru-RU" sz="800" dirty="0" err="1"/>
              <a:t>John</a:t>
            </a:r>
            <a:r>
              <a:rPr lang="ru-RU" sz="800" dirty="0"/>
              <a:t> </a:t>
            </a:r>
            <a:r>
              <a:rPr lang="ru-RU" sz="800" dirty="0" err="1"/>
              <a:t>Daniel</a:t>
            </a:r>
            <a:r>
              <a:rPr lang="ru-RU" sz="800" dirty="0"/>
              <a:t> </a:t>
            </a:r>
            <a:r>
              <a:rPr lang="ru-RU" sz="800" dirty="0" err="1"/>
              <a:t>Runkle</a:t>
            </a:r>
            <a:r>
              <a:rPr lang="ru-RU" sz="800" dirty="0"/>
              <a:t>, </a:t>
            </a:r>
            <a:r>
              <a:rPr lang="ru-RU" sz="800" dirty="0" err="1"/>
              <a:t>Massachusetts</a:t>
            </a:r>
            <a:r>
              <a:rPr lang="ru-RU" sz="800" dirty="0"/>
              <a:t> </a:t>
            </a:r>
            <a:r>
              <a:rPr lang="ru-RU" sz="800" dirty="0" err="1"/>
              <a:t>Institute</a:t>
            </a:r>
            <a:r>
              <a:rPr lang="ru-RU" sz="800" dirty="0"/>
              <a:t> </a:t>
            </a:r>
            <a:r>
              <a:rPr lang="ru-RU" sz="800" dirty="0" err="1"/>
              <a:t>of</a:t>
            </a:r>
            <a:r>
              <a:rPr lang="ru-RU" sz="800" dirty="0"/>
              <a:t> </a:t>
            </a:r>
            <a:r>
              <a:rPr lang="ru-RU" sz="800" dirty="0" err="1"/>
              <a:t>Technology</a:t>
            </a:r>
            <a:r>
              <a:rPr lang="ru-RU" sz="800" dirty="0"/>
              <a:t>, </a:t>
            </a:r>
            <a:r>
              <a:rPr lang="ru-RU" sz="800" dirty="0" smtClean="0"/>
              <a:t>1876</a:t>
            </a:r>
          </a:p>
          <a:p>
            <a:r>
              <a:rPr lang="ru-RU" sz="800" baseline="30000" dirty="0" smtClean="0"/>
              <a:t>3</a:t>
            </a:r>
            <a:r>
              <a:rPr lang="ru-RU" sz="800" dirty="0" smtClean="0"/>
              <a:t>А.Д</a:t>
            </a:r>
            <a:r>
              <a:rPr lang="ru-RU" sz="800" dirty="0"/>
              <a:t>. Кузьмичёв</a:t>
            </a:r>
            <a:r>
              <a:rPr lang="ru-RU" sz="800" i="1" dirty="0"/>
              <a:t>. </a:t>
            </a:r>
            <a:r>
              <a:rPr lang="ru-RU" sz="800" dirty="0" err="1"/>
              <a:t>Эйдос</a:t>
            </a:r>
            <a:r>
              <a:rPr lang="ru-RU" sz="800" dirty="0"/>
              <a:t> техно: к вопросу о создания русской системы обучения ремеслам.  </a:t>
            </a:r>
            <a:r>
              <a:rPr lang="en-US" sz="800" dirty="0" err="1"/>
              <a:t>Русская</a:t>
            </a:r>
            <a:r>
              <a:rPr lang="en-US" sz="800" dirty="0"/>
              <a:t> </a:t>
            </a:r>
            <a:r>
              <a:rPr lang="en-US" sz="800" dirty="0" err="1"/>
              <a:t>система</a:t>
            </a:r>
            <a:r>
              <a:rPr lang="en-US" sz="800" dirty="0"/>
              <a:t> </a:t>
            </a:r>
            <a:r>
              <a:rPr lang="en-US" sz="800" dirty="0" err="1"/>
              <a:t>обучения</a:t>
            </a:r>
            <a:r>
              <a:rPr lang="en-US" sz="800" dirty="0"/>
              <a:t> </a:t>
            </a:r>
            <a:r>
              <a:rPr lang="en-US" sz="800" dirty="0" err="1"/>
              <a:t>ремеслам</a:t>
            </a:r>
            <a:r>
              <a:rPr lang="en-US" sz="800" dirty="0"/>
              <a:t>. </a:t>
            </a:r>
            <a:r>
              <a:rPr lang="en-US" sz="800" dirty="0" err="1"/>
              <a:t>Том</a:t>
            </a:r>
            <a:r>
              <a:rPr lang="en-US" sz="800" dirty="0"/>
              <a:t> 1.М., 2015</a:t>
            </a:r>
            <a:r>
              <a:rPr lang="ru-RU" sz="800" dirty="0"/>
              <a:t> </a:t>
            </a:r>
          </a:p>
          <a:p>
            <a:endParaRPr lang="en-US" sz="800" dirty="0"/>
          </a:p>
        </p:txBody>
      </p:sp>
      <p:sp>
        <p:nvSpPr>
          <p:cNvPr id="25" name="TextBox 24"/>
          <p:cNvSpPr txBox="1"/>
          <p:nvPr/>
        </p:nvSpPr>
        <p:spPr>
          <a:xfrm>
            <a:off x="4283968" y="3212976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Русский метод обучения удостаивался высших наград на международных выставках в Вене (1873), Филадельфии (1876), </a:t>
            </a:r>
            <a:r>
              <a:rPr lang="ru-RU" sz="1400" dirty="0"/>
              <a:t>Париже (1878) </a:t>
            </a:r>
            <a:r>
              <a:rPr lang="ru-RU" sz="1400" dirty="0" smtClean="0"/>
              <a:t>. </a:t>
            </a:r>
            <a:endParaRPr lang="en-US" sz="14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809" b="70190"/>
          <a:stretch/>
        </p:blipFill>
        <p:spPr>
          <a:xfrm>
            <a:off x="7740352" y="3284984"/>
            <a:ext cx="779978" cy="6480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41441" y="890136"/>
            <a:ext cx="5295055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>
            <a:spAutoFit/>
          </a:bodyPr>
          <a:lstStyle/>
          <a:p>
            <a:pPr algn="ctr"/>
            <a:r>
              <a:rPr lang="ru-RU" sz="1400" b="1" dirty="0" smtClean="0"/>
              <a:t>Основной </a:t>
            </a:r>
            <a:r>
              <a:rPr lang="ru-RU" sz="1400" b="1" dirty="0"/>
              <a:t>единицей обучения  в </a:t>
            </a:r>
            <a:r>
              <a:rPr lang="ru-RU" sz="1400" b="1" dirty="0" smtClean="0"/>
              <a:t>системе </a:t>
            </a:r>
            <a:r>
              <a:rPr lang="ru-RU" sz="1400" b="1" dirty="0" err="1" smtClean="0"/>
              <a:t>Советкина</a:t>
            </a:r>
            <a:r>
              <a:rPr lang="ru-RU" sz="1400" b="1" dirty="0" smtClean="0"/>
              <a:t> </a:t>
            </a:r>
            <a:r>
              <a:rPr lang="ru-RU" sz="1400" b="1" dirty="0"/>
              <a:t>стала </a:t>
            </a:r>
            <a:r>
              <a:rPr lang="ru-RU" sz="1400" b="1" dirty="0" smtClean="0"/>
              <a:t>«технологическая операция»</a:t>
            </a:r>
            <a:endParaRPr lang="en-US" sz="1400" b="1" dirty="0"/>
          </a:p>
        </p:txBody>
      </p:sp>
      <p:sp>
        <p:nvSpPr>
          <p:cNvPr id="22" name="Rectangle 21"/>
          <p:cNvSpPr/>
          <p:nvPr/>
        </p:nvSpPr>
        <p:spPr>
          <a:xfrm>
            <a:off x="4279404" y="4149080"/>
            <a:ext cx="4896544" cy="224676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ru-RU" sz="1400" dirty="0"/>
              <a:t>После выставки в Филадельфии Президент</a:t>
            </a:r>
            <a:r>
              <a:rPr lang="en-US" sz="1400" dirty="0"/>
              <a:t> </a:t>
            </a:r>
            <a:r>
              <a:rPr lang="ru-RU" sz="1400" dirty="0" err="1"/>
              <a:t>Массачусетсского</a:t>
            </a:r>
            <a:r>
              <a:rPr lang="ru-RU" sz="1400" dirty="0"/>
              <a:t> технологического института Дж. </a:t>
            </a:r>
            <a:r>
              <a:rPr lang="ru-RU" sz="1400" dirty="0" err="1"/>
              <a:t>Ранкл</a:t>
            </a:r>
            <a:r>
              <a:rPr lang="ru-RU" sz="1400" dirty="0"/>
              <a:t>, в восторге написал директору ИМТУ В.К.</a:t>
            </a:r>
            <a:r>
              <a:rPr lang="en-US" sz="1400" dirty="0"/>
              <a:t> </a:t>
            </a:r>
            <a:r>
              <a:rPr lang="ru-RU" sz="1400" dirty="0"/>
              <a:t>Делла-</a:t>
            </a:r>
            <a:r>
              <a:rPr lang="ru-RU" sz="1400" dirty="0" err="1"/>
              <a:t>Восу</a:t>
            </a:r>
            <a:r>
              <a:rPr lang="ru-RU" sz="1400" dirty="0"/>
              <a:t>:</a:t>
            </a:r>
            <a:r>
              <a:rPr lang="en-US" sz="1400" dirty="0"/>
              <a:t> </a:t>
            </a:r>
            <a:r>
              <a:rPr lang="ru-RU" sz="1400" i="1" dirty="0"/>
              <a:t>«Вы можете быть уверены, что Ваша система будет введена во всех технических школах нашей страны, как только её увидят в применении в нашем Институте. Я Вас покорнейше прошу прийти к нам на помощь всеми Вашими силами относительно присылки образцов. Коллекции эти будут осмотрены всеми школами Соединённых Штатов Америки</a:t>
            </a:r>
            <a:r>
              <a:rPr lang="ru-RU" sz="1400" i="1" dirty="0" smtClean="0"/>
              <a:t>»</a:t>
            </a:r>
            <a:r>
              <a:rPr lang="ru-RU" sz="1400" baseline="30000" dirty="0" smtClean="0"/>
              <a:t>3</a:t>
            </a:r>
            <a:r>
              <a:rPr lang="ru-RU" sz="1400" i="1" dirty="0" smtClean="0"/>
              <a:t>.</a:t>
            </a:r>
            <a:endParaRPr lang="ru-RU" sz="1400" i="1" dirty="0"/>
          </a:p>
        </p:txBody>
      </p:sp>
      <p:sp>
        <p:nvSpPr>
          <p:cNvPr id="24" name="Rectangle 7"/>
          <p:cNvSpPr/>
          <p:nvPr/>
        </p:nvSpPr>
        <p:spPr>
          <a:xfrm>
            <a:off x="3741441" y="1377881"/>
            <a:ext cx="5295056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ru-RU" sz="1200" dirty="0"/>
              <a:t>Курс 1. 28 операций (вырубка зубилом, сборка/монтаж не больших деталей, отличающихся геометрической формой</a:t>
            </a:r>
            <a:r>
              <a:rPr lang="ru-RU" sz="1200" dirty="0" smtClean="0"/>
              <a:t>)</a:t>
            </a:r>
            <a:endParaRPr lang="ru-RU" sz="1200" dirty="0"/>
          </a:p>
        </p:txBody>
      </p:sp>
      <p:sp>
        <p:nvSpPr>
          <p:cNvPr id="26" name="Rectangle 7"/>
          <p:cNvSpPr/>
          <p:nvPr/>
        </p:nvSpPr>
        <p:spPr>
          <a:xfrm>
            <a:off x="3741442" y="2483401"/>
            <a:ext cx="5295055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ru-RU" sz="1200" dirty="0" smtClean="0"/>
              <a:t>Курс </a:t>
            </a:r>
            <a:r>
              <a:rPr lang="ru-RU" sz="1200" dirty="0"/>
              <a:t>3. 23 операции (по монтажу различных деталей</a:t>
            </a:r>
            <a:r>
              <a:rPr lang="ru-RU" sz="1200" dirty="0" smtClean="0"/>
              <a:t>)</a:t>
            </a:r>
            <a:endParaRPr lang="ru-RU" sz="1200" dirty="0"/>
          </a:p>
        </p:txBody>
      </p:sp>
      <p:sp>
        <p:nvSpPr>
          <p:cNvPr id="29" name="Rectangle 7"/>
          <p:cNvSpPr/>
          <p:nvPr/>
        </p:nvSpPr>
        <p:spPr>
          <a:xfrm>
            <a:off x="3741442" y="1892561"/>
            <a:ext cx="5295056" cy="5188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ru-RU" sz="1200" dirty="0" smtClean="0"/>
              <a:t>Курс </a:t>
            </a:r>
            <a:r>
              <a:rPr lang="ru-RU" sz="1200" dirty="0"/>
              <a:t>2. 22 операции (монтаж более сложных геометрических  форм (цилиндрических, округлых), штамповка отверстий,  сверление,      </a:t>
            </a:r>
          </a:p>
          <a:p>
            <a:r>
              <a:rPr lang="ru-RU" sz="1200" dirty="0"/>
              <a:t>бурение, завинчивание, резка, штамповка</a:t>
            </a:r>
            <a:r>
              <a:rPr lang="ru-RU" sz="1200" dirty="0" smtClean="0"/>
              <a:t>)</a:t>
            </a:r>
            <a:endParaRPr lang="ru-RU" sz="1200" dirty="0"/>
          </a:p>
        </p:txBody>
      </p:sp>
      <p:sp>
        <p:nvSpPr>
          <p:cNvPr id="30" name="Rectangle 7"/>
          <p:cNvSpPr/>
          <p:nvPr/>
        </p:nvSpPr>
        <p:spPr>
          <a:xfrm>
            <a:off x="3741442" y="2788325"/>
            <a:ext cx="5295055" cy="2340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ru-RU" sz="1200" dirty="0" smtClean="0"/>
              <a:t>Время </a:t>
            </a:r>
            <a:r>
              <a:rPr lang="ru-RU" sz="1200" dirty="0"/>
              <a:t>на изучение каждого курса - 240 часов. </a:t>
            </a:r>
          </a:p>
        </p:txBody>
      </p:sp>
    </p:spTree>
    <p:extLst>
      <p:ext uri="{BB962C8B-B14F-4D97-AF65-F5344CB8AC3E}">
        <p14:creationId xmlns:p14="http://schemas.microsoft.com/office/powerpoint/2010/main" val="364269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95138" y="1143000"/>
            <a:ext cx="0" cy="5214958"/>
          </a:xfrm>
          <a:prstGeom prst="line">
            <a:avLst/>
          </a:prstGeom>
          <a:ln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491064" cy="1143000"/>
          </a:xfrm>
        </p:spPr>
        <p:txBody>
          <a:bodyPr>
            <a:noAutofit/>
          </a:bodyPr>
          <a:lstStyle/>
          <a:p>
            <a:r>
              <a:rPr lang="ru-RU" dirty="0"/>
              <a:t>«Лестница» восхождения от исполнительской </a:t>
            </a:r>
            <a:r>
              <a:rPr lang="ru-RU" dirty="0" smtClean="0"/>
              <a:t>части</a:t>
            </a:r>
            <a:br>
              <a:rPr lang="ru-RU" dirty="0" smtClean="0"/>
            </a:br>
            <a:r>
              <a:rPr lang="ru-RU" dirty="0" smtClean="0"/>
              <a:t>действия </a:t>
            </a:r>
            <a:r>
              <a:rPr lang="ru-RU" dirty="0"/>
              <a:t>к управляющей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52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247056" y="1143000"/>
            <a:ext cx="0" cy="521495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467544" y="2891036"/>
            <a:ext cx="8280920" cy="4451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467544" y="4679900"/>
            <a:ext cx="8208912" cy="19844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0896" y="5345112"/>
            <a:ext cx="1186036" cy="388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Skills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896" y="3591396"/>
            <a:ext cx="1186036" cy="388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Грамотность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896" y="1825104"/>
            <a:ext cx="1186036" cy="388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Мастерство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59756" y="4699744"/>
            <a:ext cx="1478260" cy="1678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Точное задание</a:t>
            </a: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Типовые инструменты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59756" y="2891036"/>
            <a:ext cx="1478260" cy="1788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Изменяющиеся ситуации</a:t>
            </a: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Необходимо конфигурировать средства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259756" y="1143000"/>
            <a:ext cx="1478260" cy="1752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Проблемные ситуации</a:t>
            </a: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Необходимо придумывать новые средства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738016" y="1139889"/>
            <a:ext cx="0" cy="521495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2861894" y="3530029"/>
            <a:ext cx="190167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Решение изобретательских задач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409" y="1027665"/>
            <a:ext cx="2047159" cy="180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2668610" y="1636303"/>
            <a:ext cx="2455850" cy="896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Технологии мышления и </a:t>
            </a:r>
            <a:r>
              <a:rPr lang="ru-RU" sz="1400" b="1" dirty="0" err="1">
                <a:solidFill>
                  <a:schemeClr val="tx1"/>
                </a:solidFill>
              </a:rPr>
              <a:t>мыследеятельностные</a:t>
            </a:r>
            <a:r>
              <a:rPr lang="ru-RU" sz="1400" b="1" dirty="0">
                <a:solidFill>
                  <a:schemeClr val="tx1"/>
                </a:solidFill>
              </a:rPr>
              <a:t> компетенции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00334" y="5062130"/>
            <a:ext cx="18876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Подготовка рабочих кадров по методике </a:t>
            </a:r>
            <a:r>
              <a:rPr lang="en-US" sz="1400" b="1" dirty="0" err="1"/>
              <a:t>Worldskills</a:t>
            </a:r>
            <a:endParaRPr lang="ru-RU" sz="1400" b="1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020" y="5420978"/>
            <a:ext cx="1403938" cy="93386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493" y="4726859"/>
            <a:ext cx="1442039" cy="94848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1496" y="4981265"/>
            <a:ext cx="1403648" cy="937160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5124460" y="1010366"/>
            <a:ext cx="2839357" cy="1879403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7837025" y="1626580"/>
            <a:ext cx="12355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ОДИ-образные формы</a:t>
            </a:r>
          </a:p>
        </p:txBody>
      </p:sp>
      <p:pic>
        <p:nvPicPr>
          <p:cNvPr id="33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7508" y="2972930"/>
            <a:ext cx="1712847" cy="1669594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5124460" y="2944921"/>
            <a:ext cx="2865903" cy="1734979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7979334" y="3688294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ТРИЗ 2.0</a:t>
            </a:r>
          </a:p>
        </p:txBody>
      </p:sp>
      <p:sp>
        <p:nvSpPr>
          <p:cNvPr id="29" name="Овал 28"/>
          <p:cNvSpPr/>
          <p:nvPr/>
        </p:nvSpPr>
        <p:spPr>
          <a:xfrm>
            <a:off x="5124460" y="4726859"/>
            <a:ext cx="2890171" cy="1668475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7979568" y="5299486"/>
            <a:ext cx="1056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Worldskills</a:t>
            </a:r>
            <a:r>
              <a:rPr lang="en-US" sz="1400" dirty="0"/>
              <a:t> Russia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4048" y="116632"/>
            <a:ext cx="4032448" cy="648072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168028" y="123071"/>
            <a:ext cx="28775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prstClr val="black"/>
                </a:solidFill>
              </a:rPr>
              <a:t>Какова роль регионального </a:t>
            </a:r>
            <a:r>
              <a:rPr lang="ru-RU" sz="1400" dirty="0" smtClean="0">
                <a:solidFill>
                  <a:prstClr val="black"/>
                </a:solidFill>
              </a:rPr>
              <a:t>университета в региональной системе подготовки?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479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16632"/>
            <a:ext cx="6552728" cy="6648406"/>
          </a:xfrm>
          <a:prstGeom prst="rect">
            <a:avLst/>
          </a:prstGeom>
          <a:solidFill>
            <a:schemeClr val="bg1"/>
          </a:solidFill>
        </p:spPr>
        <p:txBody>
          <a:bodyPr wrap="square" anchor="b">
            <a:noAutofit/>
          </a:bodyPr>
          <a:lstStyle/>
          <a:p>
            <a:pPr>
              <a:spcAft>
                <a:spcPts val="300"/>
              </a:spcAft>
            </a:pPr>
            <a:r>
              <a:rPr lang="ru-RU" sz="1600" b="1" dirty="0">
                <a:solidFill>
                  <a:srgbClr val="004386"/>
                </a:solidFill>
                <a:latin typeface="+mj-lt"/>
                <a:ea typeface="+mj-ea"/>
                <a:cs typeface="+mj-cs"/>
              </a:rPr>
              <a:t>Щедровицкий</a:t>
            </a:r>
            <a:r>
              <a:rPr lang="ru-RU" sz="1600" b="1" dirty="0">
                <a:solidFill>
                  <a:srgbClr val="004386"/>
                </a:solidFill>
                <a:latin typeface="+mj-lt"/>
              </a:rPr>
              <a:t> П.Г.</a:t>
            </a:r>
          </a:p>
          <a:p>
            <a:pPr>
              <a:spcAft>
                <a:spcPts val="600"/>
              </a:spcAft>
            </a:pPr>
            <a:r>
              <a:rPr lang="ru-RU" sz="1600" dirty="0">
                <a:solidFill>
                  <a:srgbClr val="004386"/>
                </a:solidFill>
                <a:latin typeface="+mj-lt"/>
              </a:rPr>
              <a:t>президент некоммерческого научного фонда «Институт развития им. Г.П. Щедровицкого»,</a:t>
            </a:r>
          </a:p>
          <a:p>
            <a:pPr>
              <a:spcAft>
                <a:spcPts val="600"/>
              </a:spcAft>
            </a:pPr>
            <a:r>
              <a:rPr lang="ru-RU" sz="1600" dirty="0">
                <a:solidFill>
                  <a:srgbClr val="004386"/>
                </a:solidFill>
                <a:latin typeface="+mj-lt"/>
              </a:rPr>
              <a:t>член экспертного совета Правительства России,</a:t>
            </a:r>
          </a:p>
          <a:p>
            <a:pPr>
              <a:spcAft>
                <a:spcPts val="600"/>
              </a:spcAft>
            </a:pPr>
            <a:r>
              <a:rPr lang="ru-RU" sz="1600" dirty="0">
                <a:solidFill>
                  <a:srgbClr val="004386"/>
                </a:solidFill>
                <a:latin typeface="+mj-lt"/>
              </a:rPr>
              <a:t>член правления фонда «Центр стратегических разработок «Северо-запад»,</a:t>
            </a:r>
          </a:p>
          <a:p>
            <a:pPr>
              <a:spcAft>
                <a:spcPts val="600"/>
              </a:spcAft>
            </a:pPr>
            <a:r>
              <a:rPr lang="ru-RU" sz="1600" dirty="0">
                <a:solidFill>
                  <a:srgbClr val="004386"/>
                </a:solidFill>
                <a:latin typeface="+mj-lt"/>
              </a:rPr>
              <a:t>заведующий кафедрой стратегического планирования и методологии управления НИЯУ МИФИ,</a:t>
            </a:r>
          </a:p>
          <a:p>
            <a:pPr>
              <a:spcAft>
                <a:spcPts val="600"/>
              </a:spcAft>
            </a:pPr>
            <a:r>
              <a:rPr lang="ru-RU" sz="1600" dirty="0">
                <a:solidFill>
                  <a:srgbClr val="004386"/>
                </a:solidFill>
                <a:latin typeface="+mj-lt"/>
              </a:rPr>
              <a:t>советник генерального директора Госкорпорации «Росатом»,</a:t>
            </a:r>
          </a:p>
          <a:p>
            <a:pPr>
              <a:spcAft>
                <a:spcPts val="600"/>
              </a:spcAft>
            </a:pPr>
            <a:r>
              <a:rPr lang="ru-RU" sz="1600" dirty="0">
                <a:solidFill>
                  <a:srgbClr val="004386"/>
                </a:solidFill>
                <a:latin typeface="+mj-lt"/>
              </a:rPr>
              <a:t>член экспертного совета Агентства стратегических инициатив,</a:t>
            </a:r>
          </a:p>
          <a:p>
            <a:pPr>
              <a:spcAft>
                <a:spcPts val="600"/>
              </a:spcAft>
            </a:pPr>
            <a:r>
              <a:rPr lang="ru-RU" sz="1600" dirty="0">
                <a:solidFill>
                  <a:srgbClr val="004386"/>
                </a:solidFill>
                <a:latin typeface="+mj-lt"/>
              </a:rPr>
              <a:t>член совета «Кластера инновационных технологий ЗАТО </a:t>
            </a:r>
            <a:r>
              <a:rPr lang="ru-RU" sz="1600" dirty="0" err="1">
                <a:solidFill>
                  <a:srgbClr val="004386"/>
                </a:solidFill>
                <a:latin typeface="+mj-lt"/>
              </a:rPr>
              <a:t>г.Железногорск</a:t>
            </a:r>
            <a:r>
              <a:rPr lang="ru-RU" sz="1600" dirty="0">
                <a:solidFill>
                  <a:srgbClr val="004386"/>
                </a:solidFill>
                <a:latin typeface="+mj-lt"/>
              </a:rPr>
              <a:t>»,</a:t>
            </a:r>
          </a:p>
          <a:p>
            <a:pPr>
              <a:spcAft>
                <a:spcPts val="600"/>
              </a:spcAft>
            </a:pPr>
            <a:r>
              <a:rPr lang="ru-RU" sz="1600" dirty="0">
                <a:solidFill>
                  <a:srgbClr val="004386"/>
                </a:solidFill>
                <a:latin typeface="+mj-lt"/>
              </a:rPr>
              <a:t>член Наблюдательного совета Сибирского федерального университета,</a:t>
            </a:r>
          </a:p>
          <a:p>
            <a:pPr>
              <a:spcAft>
                <a:spcPts val="600"/>
              </a:spcAft>
            </a:pPr>
            <a:r>
              <a:rPr lang="ru-RU" sz="1600" dirty="0">
                <a:solidFill>
                  <a:srgbClr val="004386"/>
                </a:solidFill>
                <a:latin typeface="+mj-lt"/>
              </a:rPr>
              <a:t>представитель РФ в Совете ФАИР (г. Дармштадт),</a:t>
            </a:r>
          </a:p>
          <a:p>
            <a:pPr>
              <a:spcAft>
                <a:spcPts val="1800"/>
              </a:spcAft>
            </a:pPr>
            <a:r>
              <a:rPr lang="ru-RU" sz="1600" dirty="0">
                <a:solidFill>
                  <a:srgbClr val="004386"/>
                </a:solidFill>
              </a:rPr>
              <a:t>почетный член Межрегиональной тьюторской ассоциации.</a:t>
            </a:r>
          </a:p>
          <a:p>
            <a:pPr>
              <a:spcAft>
                <a:spcPts val="1200"/>
              </a:spcAft>
            </a:pPr>
            <a:r>
              <a:rPr lang="ru-RU" sz="1600" dirty="0">
                <a:solidFill>
                  <a:srgbClr val="004386"/>
                </a:solidFill>
                <a:latin typeface="+mj-lt"/>
              </a:rPr>
              <a:t>Лекции 2010-2014 гг.: </a:t>
            </a:r>
            <a:r>
              <a:rPr lang="en-US" sz="1600" dirty="0">
                <a:solidFill>
                  <a:srgbClr val="004386"/>
                </a:solidFill>
                <a:latin typeface="+mj-lt"/>
                <a:hlinkClick r:id="rId3"/>
              </a:rPr>
              <a:t>http://www.fondgp.ru/lib/mmk/180</a:t>
            </a:r>
            <a:r>
              <a:rPr lang="ru-RU" sz="1600" dirty="0">
                <a:solidFill>
                  <a:srgbClr val="004386"/>
                </a:solidFill>
                <a:latin typeface="+mj-lt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ru-RU" sz="1600" dirty="0">
                <a:solidFill>
                  <a:srgbClr val="004386"/>
                </a:solidFill>
                <a:latin typeface="+mj-lt"/>
              </a:rPr>
              <a:t>Канал на </a:t>
            </a:r>
            <a:r>
              <a:rPr lang="en-US" sz="1600" dirty="0">
                <a:solidFill>
                  <a:srgbClr val="004386"/>
                </a:solidFill>
                <a:latin typeface="+mj-lt"/>
              </a:rPr>
              <a:t>YouTube</a:t>
            </a:r>
            <a:r>
              <a:rPr lang="ru-RU" sz="1600" dirty="0">
                <a:solidFill>
                  <a:srgbClr val="004386"/>
                </a:solidFill>
                <a:latin typeface="+mj-lt"/>
              </a:rPr>
              <a:t>: </a:t>
            </a:r>
            <a:r>
              <a:rPr lang="en-US" sz="1600" dirty="0">
                <a:solidFill>
                  <a:schemeClr val="accent2"/>
                </a:solidFill>
                <a:latin typeface="+mj-lt"/>
                <a:hlinkClick r:id="rId4"/>
              </a:rPr>
              <a:t>http://www.youtube.com/user/schedrovitsky</a:t>
            </a:r>
            <a:r>
              <a:rPr lang="ru-RU" sz="1600" dirty="0">
                <a:solidFill>
                  <a:schemeClr val="accent2"/>
                </a:solidFill>
                <a:latin typeface="+mj-lt"/>
              </a:rPr>
              <a:t>.</a:t>
            </a:r>
            <a:endParaRPr lang="en-US" sz="1600" dirty="0">
              <a:solidFill>
                <a:schemeClr val="accent2"/>
              </a:solidFill>
              <a:latin typeface="+mj-lt"/>
            </a:endParaRPr>
          </a:p>
          <a:p>
            <a:pPr>
              <a:spcAft>
                <a:spcPts val="1200"/>
              </a:spcAft>
            </a:pPr>
            <a:r>
              <a:rPr lang="en-US" sz="1600" dirty="0">
                <a:solidFill>
                  <a:srgbClr val="004386"/>
                </a:solidFill>
              </a:rPr>
              <a:t>E-mail</a:t>
            </a:r>
            <a:r>
              <a:rPr lang="ru-RU" sz="1600" dirty="0">
                <a:solidFill>
                  <a:srgbClr val="004386"/>
                </a:solidFill>
              </a:rPr>
              <a:t>:</a:t>
            </a:r>
            <a:r>
              <a:rPr lang="en-US" sz="1600" dirty="0">
                <a:solidFill>
                  <a:srgbClr val="004386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  <a:latin typeface="+mj-lt"/>
                <a:hlinkClick r:id="rId5"/>
              </a:rPr>
              <a:t>peter195811@gmail.com</a:t>
            </a:r>
            <a:r>
              <a:rPr lang="ru-RU" sz="1600" dirty="0">
                <a:solidFill>
                  <a:schemeClr val="accent2"/>
                </a:solidFill>
                <a:latin typeface="+mj-lt"/>
              </a:rPr>
              <a:t>.</a:t>
            </a:r>
          </a:p>
        </p:txBody>
      </p:sp>
      <p:pic>
        <p:nvPicPr>
          <p:cNvPr id="6149" name="Picture 5" descr="C:\Users\valeynik\Pictures\Щедровицкий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582033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Заголовок 1"/>
          <p:cNvSpPr txBox="1">
            <a:spLocks/>
          </p:cNvSpPr>
          <p:nvPr/>
        </p:nvSpPr>
        <p:spPr bwMode="auto">
          <a:xfrm>
            <a:off x="357188" y="0"/>
            <a:ext cx="8683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tabLst>
                <a:tab pos="1706563" algn="l"/>
              </a:tabLst>
            </a:pPr>
            <a:r>
              <a:rPr lang="ru-RU" sz="2400" b="1" dirty="0" smtClean="0">
                <a:solidFill>
                  <a:schemeClr val="accent1"/>
                </a:solidFill>
              </a:rPr>
              <a:t>Смена платформы технологий меняет требования </a:t>
            </a:r>
            <a:r>
              <a:rPr lang="ru-RU" sz="2400" b="1" dirty="0">
                <a:solidFill>
                  <a:schemeClr val="accent1"/>
                </a:solidFill>
              </a:rPr>
              <a:t>к инфраструктурам</a:t>
            </a:r>
          </a:p>
        </p:txBody>
      </p:sp>
      <p:cxnSp>
        <p:nvCxnSpPr>
          <p:cNvPr id="8" name="Straight Connector 17"/>
          <p:cNvCxnSpPr/>
          <p:nvPr/>
        </p:nvCxnSpPr>
        <p:spPr>
          <a:xfrm>
            <a:off x="98212" y="2951375"/>
            <a:ext cx="8713549" cy="37681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843808" y="2428155"/>
            <a:ext cx="30831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Georgia" pitchFamily="18" charset="0"/>
              </a:rPr>
              <a:t>I</a:t>
            </a:r>
            <a:r>
              <a:rPr lang="ru-RU" sz="1400" b="1" dirty="0" smtClean="0">
                <a:latin typeface="Georgia" pitchFamily="18" charset="0"/>
              </a:rPr>
              <a:t> промышленная революция</a:t>
            </a:r>
          </a:p>
          <a:p>
            <a:pPr algn="ctr"/>
            <a:r>
              <a:rPr lang="en-US" sz="1400" b="1" dirty="0" smtClean="0">
                <a:latin typeface="Georgia" pitchFamily="18" charset="0"/>
              </a:rPr>
              <a:t>XVIII</a:t>
            </a:r>
            <a:r>
              <a:rPr lang="ru-RU" sz="1400" b="1" dirty="0" smtClean="0">
                <a:latin typeface="Georgia" pitchFamily="18" charset="0"/>
              </a:rPr>
              <a:t> – 1-я пол. </a:t>
            </a:r>
            <a:r>
              <a:rPr lang="en-US" sz="1400" b="1" dirty="0" smtClean="0">
                <a:latin typeface="Georgia" pitchFamily="18" charset="0"/>
              </a:rPr>
              <a:t>XIX </a:t>
            </a:r>
            <a:r>
              <a:rPr lang="ru-RU" sz="1400" b="1" dirty="0" smtClean="0">
                <a:latin typeface="Georgia" pitchFamily="18" charset="0"/>
              </a:rPr>
              <a:t>в.</a:t>
            </a:r>
            <a:endParaRPr lang="ru-RU" sz="1400" b="1" dirty="0">
              <a:latin typeface="Georgia" pitchFamily="18" charset="0"/>
            </a:endParaRP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5875706" y="2436971"/>
            <a:ext cx="31651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Georgia" pitchFamily="18" charset="0"/>
              </a:rPr>
              <a:t>II</a:t>
            </a:r>
            <a:r>
              <a:rPr lang="ru-RU" sz="1400" b="1" dirty="0" smtClean="0">
                <a:latin typeface="Georgia" pitchFamily="18" charset="0"/>
              </a:rPr>
              <a:t> промышленная революция</a:t>
            </a:r>
          </a:p>
          <a:p>
            <a:pPr algn="ctr"/>
            <a:r>
              <a:rPr lang="ru-RU" sz="1400" b="1" dirty="0" smtClean="0">
                <a:latin typeface="Georgia" pitchFamily="18" charset="0"/>
              </a:rPr>
              <a:t>2-я пол. </a:t>
            </a:r>
            <a:r>
              <a:rPr lang="en-US" sz="1400" b="1" dirty="0" smtClean="0">
                <a:latin typeface="Georgia" pitchFamily="18" charset="0"/>
              </a:rPr>
              <a:t>XIX </a:t>
            </a:r>
            <a:r>
              <a:rPr lang="ru-RU" sz="1400" b="1" dirty="0" smtClean="0">
                <a:latin typeface="Georgia" pitchFamily="18" charset="0"/>
              </a:rPr>
              <a:t>– </a:t>
            </a:r>
            <a:r>
              <a:rPr lang="en-US" sz="1400" b="1" dirty="0" smtClean="0">
                <a:latin typeface="Georgia" pitchFamily="18" charset="0"/>
              </a:rPr>
              <a:t>XX </a:t>
            </a:r>
            <a:r>
              <a:rPr lang="ru-RU" sz="1400" b="1" dirty="0" smtClean="0">
                <a:latin typeface="Georgia" pitchFamily="18" charset="0"/>
              </a:rPr>
              <a:t>в.</a:t>
            </a:r>
            <a:endParaRPr lang="ru-RU" sz="1400" b="1" dirty="0">
              <a:latin typeface="Georgia" pitchFamily="18" charset="0"/>
            </a:endParaRPr>
          </a:p>
        </p:txBody>
      </p:sp>
      <p:cxnSp>
        <p:nvCxnSpPr>
          <p:cNvPr id="23" name="Straight Connector 10"/>
          <p:cNvCxnSpPr/>
          <p:nvPr/>
        </p:nvCxnSpPr>
        <p:spPr>
          <a:xfrm>
            <a:off x="2946453" y="2729538"/>
            <a:ext cx="12700" cy="378891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579325" y="2428155"/>
            <a:ext cx="2143109" cy="57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ctr"/>
            <a:r>
              <a:rPr lang="ru-RU" sz="1400" b="1" dirty="0" smtClean="0">
                <a:latin typeface="Georgia" pitchFamily="18" charset="0"/>
              </a:rPr>
              <a:t>«0-я» промышленная революция </a:t>
            </a:r>
            <a:r>
              <a:rPr lang="en-US" sz="1400" b="1" dirty="0" smtClean="0">
                <a:latin typeface="Georgia" pitchFamily="18" charset="0"/>
              </a:rPr>
              <a:t>XVII </a:t>
            </a:r>
            <a:r>
              <a:rPr lang="ru-RU" sz="1400" b="1" dirty="0" smtClean="0">
                <a:latin typeface="Georgia" pitchFamily="18" charset="0"/>
              </a:rPr>
              <a:t>в.</a:t>
            </a:r>
            <a:endParaRPr lang="ru-RU" sz="1400" b="1" dirty="0">
              <a:latin typeface="Georgia" pitchFamily="18" charset="0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116437" y="6335568"/>
            <a:ext cx="423115" cy="365760"/>
          </a:xfrm>
          <a:prstGeom prst="rect">
            <a:avLst/>
          </a:prstGeom>
        </p:spPr>
        <p:txBody>
          <a:bodyPr vert="horz" anchor="ctr"/>
          <a:lstStyle>
            <a:defPPr>
              <a:defRPr lang="ru-RU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mtClean="0"/>
              <a:pPr/>
              <a:t>6</a:t>
            </a:fld>
            <a:endParaRPr lang="ru-RU" dirty="0"/>
          </a:p>
        </p:txBody>
      </p:sp>
      <p:cxnSp>
        <p:nvCxnSpPr>
          <p:cNvPr id="31" name="Straight Connector 10"/>
          <p:cNvCxnSpPr/>
          <p:nvPr/>
        </p:nvCxnSpPr>
        <p:spPr>
          <a:xfrm>
            <a:off x="5829721" y="2729538"/>
            <a:ext cx="9121" cy="3800001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395536" y="5288721"/>
            <a:ext cx="2846996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marL="84138" indent="-84138" fontAlgn="base"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1300" dirty="0" smtClean="0"/>
              <a:t>Каналы</a:t>
            </a:r>
            <a:endParaRPr lang="ru-RU" sz="1300" dirty="0"/>
          </a:p>
          <a:p>
            <a:pPr marL="84138" indent="-84138" fontAlgn="base"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1300" dirty="0" smtClean="0"/>
              <a:t>трекварты</a:t>
            </a:r>
            <a:endParaRPr lang="ru-RU" sz="1300" dirty="0"/>
          </a:p>
          <a:p>
            <a:pPr marL="84138" indent="-84138" fontAlgn="base"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1300" dirty="0"/>
              <a:t>каналы для доб., </a:t>
            </a:r>
            <a:r>
              <a:rPr lang="ru-RU" sz="1300" dirty="0" err="1"/>
              <a:t>тр-ки</a:t>
            </a:r>
            <a:r>
              <a:rPr lang="ru-RU" sz="1300" dirty="0"/>
              <a:t> торфа</a:t>
            </a:r>
          </a:p>
          <a:p>
            <a:pPr marL="84138" indent="-84138" fontAlgn="base"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1300" dirty="0"/>
              <a:t>почтовая связь</a:t>
            </a:r>
          </a:p>
          <a:p>
            <a:pPr marL="84138" indent="-84138" fontAlgn="base"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1300" dirty="0"/>
              <a:t>польдеры</a:t>
            </a:r>
          </a:p>
        </p:txBody>
      </p:sp>
      <p:sp>
        <p:nvSpPr>
          <p:cNvPr id="32" name="TextBox 12"/>
          <p:cNvSpPr txBox="1">
            <a:spLocks noChangeArrowheads="1"/>
          </p:cNvSpPr>
          <p:nvPr/>
        </p:nvSpPr>
        <p:spPr bwMode="auto">
          <a:xfrm>
            <a:off x="3051773" y="5445224"/>
            <a:ext cx="287518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marL="84138" indent="-84138" fontAlgn="base"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1300" dirty="0" smtClean="0"/>
              <a:t>дороги </a:t>
            </a:r>
            <a:r>
              <a:rPr lang="ru-RU" sz="1300" dirty="0"/>
              <a:t>с твердым </a:t>
            </a:r>
            <a:r>
              <a:rPr lang="ru-RU" sz="1300" dirty="0" smtClean="0"/>
              <a:t>покрытием</a:t>
            </a:r>
          </a:p>
          <a:p>
            <a:pPr marL="84138" indent="-84138" fontAlgn="base"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1300" dirty="0" smtClean="0"/>
              <a:t>железные </a:t>
            </a:r>
            <a:r>
              <a:rPr lang="ru-RU" sz="1300" dirty="0"/>
              <a:t>дороги</a:t>
            </a:r>
          </a:p>
          <a:p>
            <a:pPr marL="84138" indent="-84138" fontAlgn="base"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lang="ru-RU" sz="1300" dirty="0" smtClean="0"/>
          </a:p>
          <a:p>
            <a:pPr marL="84138" indent="-84138" fontAlgn="base"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1300" dirty="0" smtClean="0"/>
              <a:t>телеграф</a:t>
            </a:r>
            <a:endParaRPr lang="ru-RU" sz="1300" dirty="0"/>
          </a:p>
        </p:txBody>
      </p:sp>
      <p:sp>
        <p:nvSpPr>
          <p:cNvPr id="34" name="TextBox 12"/>
          <p:cNvSpPr txBox="1">
            <a:spLocks noChangeArrowheads="1"/>
          </p:cNvSpPr>
          <p:nvPr/>
        </p:nvSpPr>
        <p:spPr bwMode="auto">
          <a:xfrm>
            <a:off x="5910218" y="5445224"/>
            <a:ext cx="326432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marL="84138" indent="-84138" fontAlgn="base"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1300" dirty="0" smtClean="0"/>
              <a:t>аэродромы</a:t>
            </a:r>
            <a:r>
              <a:rPr lang="ru-RU" sz="1300" dirty="0"/>
              <a:t>, </a:t>
            </a:r>
            <a:r>
              <a:rPr lang="ru-RU" sz="1300" dirty="0" err="1" smtClean="0"/>
              <a:t>сист</a:t>
            </a:r>
            <a:r>
              <a:rPr lang="ru-RU" sz="1300" dirty="0" smtClean="0"/>
              <a:t>. РЛС, свет. </a:t>
            </a:r>
            <a:r>
              <a:rPr lang="ru-RU" sz="1300" dirty="0"/>
              <a:t>сигналов</a:t>
            </a:r>
          </a:p>
          <a:p>
            <a:pPr marL="84138" indent="-84138" fontAlgn="base"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1300" dirty="0"/>
              <a:t>высокоскоростные ж/д</a:t>
            </a:r>
          </a:p>
          <a:p>
            <a:pPr marL="84138" indent="-84138" fontAlgn="base"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1300" dirty="0"/>
              <a:t>ЛЭП, газо- и нефтепроводы</a:t>
            </a:r>
          </a:p>
          <a:p>
            <a:pPr marL="84138" indent="-84138" fontAlgn="base"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1300" dirty="0"/>
              <a:t>телефон, радио, </a:t>
            </a:r>
            <a:r>
              <a:rPr lang="ru-RU" sz="1300" dirty="0" smtClean="0"/>
              <a:t>телевидение</a:t>
            </a:r>
            <a:endParaRPr lang="ru-RU" sz="1300" dirty="0"/>
          </a:p>
        </p:txBody>
      </p:sp>
      <p:cxnSp>
        <p:nvCxnSpPr>
          <p:cNvPr id="37" name="Straight Connector 17"/>
          <p:cNvCxnSpPr/>
          <p:nvPr/>
        </p:nvCxnSpPr>
        <p:spPr>
          <a:xfrm>
            <a:off x="25328" y="4623926"/>
            <a:ext cx="8815715" cy="2921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2802" y="3051583"/>
            <a:ext cx="400110" cy="1200787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 fontAlgn="base">
              <a:spcAft>
                <a:spcPts val="600"/>
              </a:spcAft>
              <a:buClr>
                <a:schemeClr val="accent1"/>
              </a:buClr>
              <a:buSzPct val="76000"/>
              <a:defRPr/>
            </a:pPr>
            <a:r>
              <a:rPr lang="ru-RU" sz="1400" b="1" dirty="0" smtClean="0"/>
              <a:t>Технологии</a:t>
            </a:r>
            <a:endParaRPr lang="ru-RU" sz="1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802" y="4494522"/>
            <a:ext cx="400110" cy="194125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 fontAlgn="base">
              <a:spcAft>
                <a:spcPts val="600"/>
              </a:spcAft>
              <a:buClr>
                <a:schemeClr val="accent1"/>
              </a:buClr>
              <a:buSzPct val="76000"/>
              <a:defRPr/>
            </a:pPr>
            <a:r>
              <a:rPr lang="ru-RU" sz="1400" b="1" dirty="0"/>
              <a:t>Инфраструктуры</a:t>
            </a:r>
          </a:p>
        </p:txBody>
      </p:sp>
      <p:sp>
        <p:nvSpPr>
          <p:cNvPr id="38" name="TextBox 18"/>
          <p:cNvSpPr txBox="1">
            <a:spLocks noChangeArrowheads="1"/>
          </p:cNvSpPr>
          <p:nvPr/>
        </p:nvSpPr>
        <p:spPr bwMode="auto">
          <a:xfrm>
            <a:off x="938644" y="6375652"/>
            <a:ext cx="1424470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latin typeface="Georgia" pitchFamily="18" charset="0"/>
              </a:rPr>
              <a:t>Нидерланды</a:t>
            </a:r>
          </a:p>
        </p:txBody>
      </p:sp>
      <p:sp>
        <p:nvSpPr>
          <p:cNvPr id="39" name="TextBox 18"/>
          <p:cNvSpPr txBox="1">
            <a:spLocks noChangeArrowheads="1"/>
          </p:cNvSpPr>
          <p:nvPr/>
        </p:nvSpPr>
        <p:spPr bwMode="auto">
          <a:xfrm>
            <a:off x="3995936" y="6375652"/>
            <a:ext cx="935806" cy="30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latin typeface="Georgia" pitchFamily="18" charset="0"/>
              </a:rPr>
              <a:t>Англия</a:t>
            </a:r>
            <a:endParaRPr lang="ru-RU" sz="1400" i="1" dirty="0">
              <a:latin typeface="Georgia" pitchFamily="18" charset="0"/>
            </a:endParaRPr>
          </a:p>
        </p:txBody>
      </p:sp>
      <p:sp>
        <p:nvSpPr>
          <p:cNvPr id="40" name="TextBox 19"/>
          <p:cNvSpPr txBox="1">
            <a:spLocks noChangeArrowheads="1"/>
          </p:cNvSpPr>
          <p:nvPr/>
        </p:nvSpPr>
        <p:spPr bwMode="auto">
          <a:xfrm>
            <a:off x="7020272" y="6371172"/>
            <a:ext cx="722208" cy="29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300" i="1" dirty="0">
                <a:latin typeface="Georgia" pitchFamily="18" charset="0"/>
              </a:rPr>
              <a:t>США</a:t>
            </a:r>
          </a:p>
        </p:txBody>
      </p:sp>
      <p:cxnSp>
        <p:nvCxnSpPr>
          <p:cNvPr id="41" name="Straight Connector 10"/>
          <p:cNvCxnSpPr/>
          <p:nvPr/>
        </p:nvCxnSpPr>
        <p:spPr>
          <a:xfrm>
            <a:off x="327994" y="2729538"/>
            <a:ext cx="29282" cy="3720537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5" descr="http://magistral.pro/uploadedFiles/images/Parovoz_010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9611" y="4660481"/>
            <a:ext cx="1360571" cy="83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 descr="https://upload.wikimedia.org/wikipedia/commons/thumb/a/af/Amsterdam_airphoto.jpg/375px-Amsterdam_airpho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928" y="4706158"/>
            <a:ext cx="1318205" cy="83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033" y="4820037"/>
            <a:ext cx="1039996" cy="69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370846" y="1465620"/>
            <a:ext cx="830561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dirty="0"/>
              <a:t>Платформа технологий  отпечатывается на территории и формирует соответствующие данной платформе жесткие и мягкие инфраструктуры.</a:t>
            </a:r>
          </a:p>
        </p:txBody>
      </p:sp>
      <p:sp>
        <p:nvSpPr>
          <p:cNvPr id="28" name="TextBox 12"/>
          <p:cNvSpPr txBox="1">
            <a:spLocks noChangeArrowheads="1"/>
          </p:cNvSpPr>
          <p:nvPr/>
        </p:nvSpPr>
        <p:spPr bwMode="auto">
          <a:xfrm>
            <a:off x="5849329" y="2984352"/>
            <a:ext cx="3246067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marL="177800" indent="-177800" fontAlgn="base"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1300" dirty="0" smtClean="0"/>
              <a:t>пр-во </a:t>
            </a:r>
            <a:r>
              <a:rPr lang="ru-RU" sz="1300" dirty="0"/>
              <a:t>стали, алюминия, пластика</a:t>
            </a:r>
          </a:p>
          <a:p>
            <a:pPr marL="177800" indent="-177800" fontAlgn="base"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1300" dirty="0" smtClean="0"/>
              <a:t>использование энергии нефти и газа, </a:t>
            </a:r>
            <a:r>
              <a:rPr lang="ru-RU" sz="1300" dirty="0" err="1" smtClean="0"/>
              <a:t>гидро</a:t>
            </a:r>
            <a:r>
              <a:rPr lang="ru-RU" sz="1300" dirty="0" smtClean="0"/>
              <a:t>- и электроэнергии</a:t>
            </a:r>
            <a:endParaRPr lang="ru-RU" sz="1300" dirty="0"/>
          </a:p>
          <a:p>
            <a:pPr marL="177800" indent="-177800" fontAlgn="base"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1300" dirty="0" smtClean="0"/>
              <a:t>путешествия на а/м, самолетах</a:t>
            </a:r>
          </a:p>
          <a:p>
            <a:pPr marL="177800" indent="-177800" fontAlgn="base"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1300" dirty="0" smtClean="0"/>
              <a:t>использование спутников</a:t>
            </a:r>
          </a:p>
          <a:p>
            <a:pPr marL="177800" indent="-177800" fontAlgn="base"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1300" dirty="0" smtClean="0"/>
              <a:t>производство и применение антибиотиков</a:t>
            </a:r>
          </a:p>
          <a:p>
            <a:pPr marL="177800" indent="-177800" fontAlgn="base"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1300" dirty="0" smtClean="0"/>
              <a:t>использование мин. удобрений</a:t>
            </a:r>
            <a:endParaRPr lang="ru-RU" sz="1300" dirty="0"/>
          </a:p>
        </p:txBody>
      </p:sp>
      <p:sp>
        <p:nvSpPr>
          <p:cNvPr id="43" name="TextBox 12"/>
          <p:cNvSpPr txBox="1">
            <a:spLocks noChangeArrowheads="1"/>
          </p:cNvSpPr>
          <p:nvPr/>
        </p:nvSpPr>
        <p:spPr bwMode="auto">
          <a:xfrm>
            <a:off x="2987823" y="2984352"/>
            <a:ext cx="2813947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marL="177800" indent="-177800" fontAlgn="base"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1300" dirty="0" smtClean="0"/>
              <a:t>производство </a:t>
            </a:r>
            <a:r>
              <a:rPr lang="ru-RU" sz="1300" dirty="0"/>
              <a:t>чугуна, </a:t>
            </a:r>
            <a:r>
              <a:rPr lang="ru-RU" sz="1300" dirty="0" smtClean="0"/>
              <a:t>железа</a:t>
            </a:r>
            <a:endParaRPr lang="ru-RU" sz="1300" dirty="0"/>
          </a:p>
          <a:p>
            <a:pPr marL="177800" indent="-177800" fontAlgn="base"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1300" dirty="0" smtClean="0"/>
              <a:t>использование энергии угля и пара</a:t>
            </a:r>
            <a:endParaRPr lang="ru-RU" sz="1300" dirty="0"/>
          </a:p>
          <a:p>
            <a:pPr marL="177800" indent="-177800" fontAlgn="base"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1300" dirty="0" smtClean="0"/>
              <a:t>путешествия на паровозах и пароходах</a:t>
            </a:r>
            <a:endParaRPr lang="ru-RU" sz="1300" dirty="0"/>
          </a:p>
          <a:p>
            <a:pPr marL="177800" indent="-177800" fontAlgn="base"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1300" dirty="0" smtClean="0"/>
              <a:t>наркоз, хирургия</a:t>
            </a:r>
          </a:p>
          <a:p>
            <a:pPr marL="177800" indent="-177800" fontAlgn="base"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1300" dirty="0" smtClean="0"/>
              <a:t>использование с/х машин</a:t>
            </a:r>
            <a:endParaRPr lang="ru-RU" sz="1300" dirty="0"/>
          </a:p>
        </p:txBody>
      </p:sp>
      <p:sp>
        <p:nvSpPr>
          <p:cNvPr id="44" name="TextBox 12"/>
          <p:cNvSpPr txBox="1">
            <a:spLocks noChangeArrowheads="1"/>
          </p:cNvSpPr>
          <p:nvPr/>
        </p:nvSpPr>
        <p:spPr bwMode="auto">
          <a:xfrm>
            <a:off x="425438" y="2946671"/>
            <a:ext cx="2490378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marL="177800" indent="-177800" fontAlgn="base"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1300" dirty="0" smtClean="0"/>
              <a:t>выращивание </a:t>
            </a:r>
            <a:r>
              <a:rPr lang="ru-RU" sz="1300" dirty="0"/>
              <a:t>леса</a:t>
            </a:r>
          </a:p>
          <a:p>
            <a:pPr marL="177800" indent="-177800" fontAlgn="base"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1300" dirty="0" smtClean="0"/>
              <a:t>использование энергии торфа и ветра</a:t>
            </a:r>
            <a:endParaRPr lang="ru-RU" sz="1300" dirty="0"/>
          </a:p>
          <a:p>
            <a:pPr marL="177800" indent="-177800" fontAlgn="base"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1300" dirty="0" smtClean="0"/>
              <a:t>путешествия на </a:t>
            </a:r>
            <a:r>
              <a:rPr lang="ru-RU" sz="1300" dirty="0" err="1" smtClean="0"/>
              <a:t>флайтах</a:t>
            </a:r>
            <a:endParaRPr lang="ru-RU" sz="1300" dirty="0"/>
          </a:p>
          <a:p>
            <a:pPr marL="177800" indent="-177800" fontAlgn="base"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1300" dirty="0" smtClean="0"/>
              <a:t>антисептика</a:t>
            </a:r>
          </a:p>
          <a:p>
            <a:pPr marL="177800" indent="-177800" fontAlgn="base"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1300" dirty="0" smtClean="0"/>
              <a:t>использование ветряных насосов и дамб на польдерах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403630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 1"/>
          <p:cNvSpPr txBox="1">
            <a:spLocks/>
          </p:cNvSpPr>
          <p:nvPr/>
        </p:nvSpPr>
        <p:spPr>
          <a:xfrm>
            <a:off x="116437" y="6335568"/>
            <a:ext cx="423115" cy="365760"/>
          </a:xfrm>
          <a:prstGeom prst="rect">
            <a:avLst/>
          </a:prstGeom>
        </p:spPr>
        <p:txBody>
          <a:bodyPr vert="horz" anchor="ctr"/>
          <a:lstStyle>
            <a:defPPr>
              <a:defRPr lang="ru-RU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56406" y="2571744"/>
            <a:ext cx="8555075" cy="186137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ru-RU" sz="2800" b="1" dirty="0" smtClean="0">
                <a:solidFill>
                  <a:schemeClr val="accent1"/>
                </a:solidFill>
              </a:rPr>
              <a:t>Раздел 9. Человеческий капитал</a:t>
            </a:r>
            <a:endParaRPr lang="ru-RU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55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1007576_7576_201.jpg"/>
          <p:cNvPicPr>
            <a:picLocks noChangeAspect="1"/>
          </p:cNvPicPr>
          <p:nvPr/>
        </p:nvPicPr>
        <p:blipFill>
          <a:blip r:embed="rId3" cstate="print"/>
          <a:srcRect l="12058" t="16071" r="15594" b="24999"/>
          <a:stretch>
            <a:fillRect/>
          </a:stretch>
        </p:blipFill>
        <p:spPr>
          <a:xfrm>
            <a:off x="3923928" y="1528916"/>
            <a:ext cx="1358635" cy="149449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282562" y="4798024"/>
            <a:ext cx="3681925" cy="1384995"/>
          </a:xfrm>
          <a:prstGeom prst="rect">
            <a:avLst/>
          </a:prstGeom>
          <a:solidFill>
            <a:schemeClr val="lt1"/>
          </a:solidFill>
        </p:spPr>
        <p:txBody>
          <a:bodyPr wrap="square" lIns="72000" rIns="72000" anchor="t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 smtClean="0"/>
              <a:t>У. </a:t>
            </a:r>
            <a:r>
              <a:rPr lang="ru-RU" sz="1400" dirty="0" err="1" smtClean="0"/>
              <a:t>Петти</a:t>
            </a:r>
            <a:r>
              <a:rPr lang="ru-RU" sz="1400" dirty="0" smtClean="0"/>
              <a:t>, 1676 г.: «Моряк в действительности равен 3-м крестьянам». Подсчитав стоимость </a:t>
            </a:r>
            <a:r>
              <a:rPr lang="ru-RU" sz="1400" dirty="0"/>
              <a:t>разных </a:t>
            </a:r>
            <a:r>
              <a:rPr lang="ru-RU" sz="1400" dirty="0" smtClean="0"/>
              <a:t>специалистов, У. </a:t>
            </a:r>
            <a:r>
              <a:rPr lang="ru-RU" sz="1400" dirty="0" err="1" smtClean="0"/>
              <a:t>Петти</a:t>
            </a:r>
            <a:r>
              <a:rPr lang="ru-RU" sz="1400" dirty="0" smtClean="0"/>
              <a:t> сформулировал тезис, </a:t>
            </a:r>
            <a:r>
              <a:rPr lang="ru-RU" sz="1400" dirty="0"/>
              <a:t>что богатство </a:t>
            </a:r>
            <a:r>
              <a:rPr lang="ru-RU" sz="1400" dirty="0" smtClean="0"/>
              <a:t>страны зависит от типа </a:t>
            </a:r>
            <a:r>
              <a:rPr lang="ru-RU" sz="1400" dirty="0"/>
              <a:t>занятий </a:t>
            </a:r>
            <a:r>
              <a:rPr lang="ru-RU" sz="1400" dirty="0" smtClean="0"/>
              <a:t>людей.</a:t>
            </a:r>
            <a:endParaRPr lang="ru-RU" sz="1400" dirty="0"/>
          </a:p>
        </p:txBody>
      </p:sp>
      <p:sp>
        <p:nvSpPr>
          <p:cNvPr id="70" name="Номер слайда 1"/>
          <p:cNvSpPr txBox="1">
            <a:spLocks/>
          </p:cNvSpPr>
          <p:nvPr/>
        </p:nvSpPr>
        <p:spPr>
          <a:xfrm>
            <a:off x="116437" y="6335568"/>
            <a:ext cx="423115" cy="365760"/>
          </a:xfrm>
          <a:prstGeom prst="rect">
            <a:avLst/>
          </a:prstGeom>
        </p:spPr>
        <p:txBody>
          <a:bodyPr vert="horz" anchor="ctr"/>
          <a:lstStyle>
            <a:defPPr>
              <a:defRPr lang="ru-RU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57157" y="0"/>
            <a:ext cx="8679339" cy="1143000"/>
          </a:xfrm>
        </p:spPr>
        <p:txBody>
          <a:bodyPr anchor="ctr">
            <a:noAutofit/>
          </a:bodyPr>
          <a:lstStyle/>
          <a:p>
            <a:pPr>
              <a:defRPr/>
            </a:pPr>
            <a:r>
              <a:rPr lang="ru-RU" sz="2400" dirty="0" smtClean="0"/>
              <a:t>Понятие человеческого капитала позволяет человеку спрогнозировать рост стоимости собственных трудовых ресурсов при занятии нового места в СРТ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9410" y="6533688"/>
            <a:ext cx="6328617" cy="292388"/>
          </a:xfrm>
          <a:prstGeom prst="rect">
            <a:avLst/>
          </a:prstGeom>
          <a:solidFill>
            <a:schemeClr val="bg1"/>
          </a:solidFill>
        </p:spPr>
        <p:txBody>
          <a:bodyPr wrap="square" bIns="0" anchor="b">
            <a:spAutoFit/>
          </a:bodyPr>
          <a:lstStyle/>
          <a:p>
            <a:r>
              <a:rPr lang="ru-RU" sz="800" baseline="30000" dirty="0" smtClean="0"/>
              <a:t>1 </a:t>
            </a:r>
            <a:r>
              <a:rPr lang="ru-RU" sz="800" dirty="0" smtClean="0"/>
              <a:t>У.Петти</a:t>
            </a:r>
            <a:r>
              <a:rPr lang="ru-RU" sz="800" dirty="0"/>
              <a:t>. Экономические и статистические работы. М., 1940</a:t>
            </a:r>
            <a:r>
              <a:rPr lang="ru-RU" sz="800" dirty="0" smtClean="0"/>
              <a:t>. </a:t>
            </a:r>
            <a:r>
              <a:rPr lang="ru-RU" sz="800" baseline="30000" dirty="0" smtClean="0"/>
              <a:t>2</a:t>
            </a:r>
            <a:r>
              <a:rPr lang="ru-RU" sz="800" dirty="0" smtClean="0"/>
              <a:t> У. </a:t>
            </a:r>
            <a:r>
              <a:rPr lang="ru-RU" sz="800" dirty="0" err="1" smtClean="0"/>
              <a:t>Петти</a:t>
            </a:r>
            <a:r>
              <a:rPr lang="ru-RU" sz="800" dirty="0" smtClean="0"/>
              <a:t>. Слово мудрым.</a:t>
            </a:r>
          </a:p>
          <a:p>
            <a:r>
              <a:rPr lang="ru-RU" sz="800" baseline="30000" dirty="0" smtClean="0"/>
              <a:t>3</a:t>
            </a:r>
            <a:r>
              <a:rPr lang="ru-RU" sz="800" dirty="0" smtClean="0"/>
              <a:t> </a:t>
            </a:r>
            <a:r>
              <a:rPr lang="ru-RU" sz="800" u="sng" dirty="0" smtClean="0">
                <a:hlinkClick r:id="rId4"/>
              </a:rPr>
              <a:t>http</a:t>
            </a:r>
            <a:r>
              <a:rPr lang="ru-RU" sz="800" u="sng" dirty="0">
                <a:hlinkClick r:id="rId4"/>
              </a:rPr>
              <a:t>://</a:t>
            </a:r>
            <a:r>
              <a:rPr lang="ru-RU" sz="800" u="sng" dirty="0" smtClean="0">
                <a:hlinkClick r:id="rId4"/>
              </a:rPr>
              <a:t>sbiblio.com/biblio/archive/urlanis_rost/05.aspx</a:t>
            </a:r>
            <a:r>
              <a:rPr lang="ru-RU" sz="800" dirty="0" smtClean="0"/>
              <a:t>. </a:t>
            </a:r>
            <a:r>
              <a:rPr lang="ru-RU" sz="800" baseline="30000" dirty="0" smtClean="0"/>
              <a:t>4</a:t>
            </a:r>
            <a:r>
              <a:rPr lang="ru-RU" sz="800" dirty="0" smtClean="0"/>
              <a:t> У. </a:t>
            </a:r>
            <a:r>
              <a:rPr lang="ru-RU" sz="800" dirty="0" err="1" smtClean="0"/>
              <a:t>Петти</a:t>
            </a:r>
            <a:r>
              <a:rPr lang="ru-RU" sz="800" dirty="0" smtClean="0"/>
              <a:t>. Политическая арифметика.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60001" y="1528916"/>
            <a:ext cx="3383717" cy="189282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 smtClean="0"/>
              <a:t>Экономика в качестве представлений о человеке положила целый комплекс представлений о нем как о «счетном», статистическом существе. Одним из измерений этого представления стало понятие «человеческого капитала».</a:t>
            </a:r>
          </a:p>
          <a:p>
            <a:pPr>
              <a:spcAft>
                <a:spcPts val="1200"/>
              </a:spcAft>
            </a:pPr>
            <a:r>
              <a:rPr lang="ru-RU" sz="1400" dirty="0" smtClean="0"/>
              <a:t>Но стоит напомнить, что этому понятию 350 лет:</a:t>
            </a:r>
            <a:endParaRPr lang="ru-RU" sz="1400" dirty="0"/>
          </a:p>
        </p:txBody>
      </p:sp>
      <p:pic>
        <p:nvPicPr>
          <p:cNvPr id="2050" name="Picture 2" descr="http://im8-tub-ru.yandex.net/i?id=139068395-25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801802"/>
            <a:ext cx="1511346" cy="224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652120" y="1528916"/>
            <a:ext cx="3156130" cy="181588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 smtClean="0"/>
              <a:t>У</a:t>
            </a:r>
            <a:r>
              <a:rPr lang="ru-RU" sz="1400" dirty="0"/>
              <a:t>. </a:t>
            </a:r>
            <a:r>
              <a:rPr lang="ru-RU" sz="1400" dirty="0" err="1" smtClean="0"/>
              <a:t>Петти</a:t>
            </a:r>
            <a:r>
              <a:rPr lang="ru-RU" sz="1400" dirty="0" smtClean="0"/>
              <a:t>, 1662-1683 гг.: «Весь </a:t>
            </a:r>
            <a:r>
              <a:rPr lang="ru-RU" sz="1400" dirty="0"/>
              <a:t>род людской имеет такую же стоимость как и земля, будучи по своей природе столь же </a:t>
            </a:r>
            <a:r>
              <a:rPr lang="ru-RU" sz="1400" dirty="0" smtClean="0"/>
              <a:t>непреходящим</a:t>
            </a:r>
            <a:r>
              <a:rPr lang="ru-RU" sz="1400" dirty="0" smtClean="0">
                <a:solidFill>
                  <a:schemeClr val="hlink"/>
                </a:solidFill>
              </a:rPr>
              <a:t>… </a:t>
            </a:r>
            <a:r>
              <a:rPr lang="ru-RU" sz="1400" b="1" dirty="0" smtClean="0"/>
              <a:t>Ценность </a:t>
            </a:r>
            <a:r>
              <a:rPr lang="ru-RU" sz="1400" b="1" dirty="0"/>
              <a:t>основной массы людей, как и земли, равна 20-кратному годовому доходу, который они приносят</a:t>
            </a:r>
            <a:r>
              <a:rPr lang="ru-RU" sz="1400" dirty="0"/>
              <a:t>»</a:t>
            </a:r>
            <a:r>
              <a:rPr lang="ru-RU" sz="1400" baseline="30000" dirty="0"/>
              <a:t>1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60001" y="3799607"/>
            <a:ext cx="2915855" cy="2246769"/>
          </a:xfrm>
          <a:prstGeom prst="rect">
            <a:avLst/>
          </a:prstGeom>
        </p:spPr>
        <p:txBody>
          <a:bodyPr wrap="square" lIns="0" rIns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 smtClean="0"/>
              <a:t>У</a:t>
            </a:r>
            <a:r>
              <a:rPr lang="ru-RU" sz="1400" dirty="0"/>
              <a:t>. Петти, </a:t>
            </a:r>
            <a:r>
              <a:rPr lang="ru-RU" sz="1400" dirty="0" smtClean="0"/>
              <a:t>1664 г.: «</a:t>
            </a:r>
            <a:r>
              <a:rPr lang="ru-RU" sz="1400" dirty="0"/>
              <a:t>Если 6 млн. людей стоят 417 млн. </a:t>
            </a:r>
            <a:r>
              <a:rPr lang="ru-RU" sz="1400" dirty="0" smtClean="0"/>
              <a:t>ф.ст., </a:t>
            </a:r>
            <a:r>
              <a:rPr lang="ru-RU" sz="1400" dirty="0"/>
              <a:t>то каждый человек стоит 69 </a:t>
            </a:r>
            <a:r>
              <a:rPr lang="ru-RU" sz="1400" dirty="0" smtClean="0"/>
              <a:t>ф.ст</a:t>
            </a:r>
            <a:r>
              <a:rPr lang="ru-RU" sz="1400" dirty="0"/>
              <a:t>. или каждый из 3 млн. </a:t>
            </a:r>
            <a:r>
              <a:rPr lang="ru-RU" sz="1400" dirty="0" smtClean="0"/>
              <a:t>работников </a:t>
            </a:r>
            <a:r>
              <a:rPr lang="ru-RU" sz="1400" dirty="0"/>
              <a:t>стоит 138 </a:t>
            </a:r>
            <a:r>
              <a:rPr lang="ru-RU" sz="1400" dirty="0" smtClean="0"/>
              <a:t>ф.ст</a:t>
            </a:r>
            <a:r>
              <a:rPr lang="ru-RU" sz="1400" dirty="0"/>
              <a:t>., а это 7 годовых доходов, считая примерно по 12 </a:t>
            </a:r>
            <a:r>
              <a:rPr lang="ru-RU" sz="1400" dirty="0" smtClean="0"/>
              <a:t>пенс. </a:t>
            </a:r>
            <a:r>
              <a:rPr lang="ru-RU" sz="1400" dirty="0"/>
              <a:t>в день; при этом не учитывается избыток заработка над стоимостью средств </a:t>
            </a:r>
            <a:r>
              <a:rPr lang="ru-RU" sz="1400" dirty="0" smtClean="0"/>
              <a:t>существования»</a:t>
            </a:r>
            <a:r>
              <a:rPr lang="ru-RU" sz="1400" baseline="30000" dirty="0" smtClean="0"/>
              <a:t>2</a:t>
            </a:r>
            <a:r>
              <a:rPr lang="ru-RU" sz="1400" dirty="0" smtClean="0"/>
              <a:t>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660132"/>
              </p:ext>
            </p:extLst>
          </p:nvPr>
        </p:nvGraphicFramePr>
        <p:xfrm>
          <a:off x="5555998" y="4019930"/>
          <a:ext cx="2704057" cy="640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4597"/>
                <a:gridCol w="544865"/>
                <a:gridCol w="544865"/>
                <a:gridCol w="544865"/>
                <a:gridCol w="544865"/>
              </a:tblGrid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4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</a:t>
                      </a:r>
                      <a:endParaRPr kumimoji="0" lang="ru-RU" sz="1400" b="0" kern="1200" baseline="300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1650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1700</a:t>
                      </a:r>
                      <a:endParaRPr lang="ru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1725</a:t>
                      </a:r>
                      <a:endParaRPr lang="ru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1750</a:t>
                      </a:r>
                      <a:endParaRPr lang="ru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4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млн. чел.</a:t>
                      </a:r>
                      <a:endParaRPr kumimoji="0" lang="ru-RU" sz="14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4,8</a:t>
                      </a:r>
                      <a:endParaRPr lang="ru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5,8</a:t>
                      </a:r>
                      <a:endParaRPr lang="ru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6,0</a:t>
                      </a:r>
                      <a:endParaRPr lang="ru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6,3</a:t>
                      </a:r>
                      <a:endParaRPr lang="ru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3923928" y="2934400"/>
            <a:ext cx="1400547" cy="415498"/>
          </a:xfrm>
          <a:prstGeom prst="rect">
            <a:avLst/>
          </a:prstGeom>
        </p:spPr>
        <p:txBody>
          <a:bodyPr wrap="square" bIns="0" anchor="t">
            <a:spAutoFit/>
          </a:bodyPr>
          <a:lstStyle/>
          <a:p>
            <a:pPr algn="ctr"/>
            <a:r>
              <a:rPr lang="ru-RU" sz="1200" dirty="0" smtClean="0"/>
              <a:t>Уильям Петти,</a:t>
            </a:r>
          </a:p>
          <a:p>
            <a:pPr algn="ctr"/>
            <a:r>
              <a:rPr lang="en-US" sz="1200" dirty="0" smtClean="0"/>
              <a:t>1623-1687</a:t>
            </a:r>
            <a:endParaRPr lang="ru-RU" sz="1200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5483992" y="3718322"/>
            <a:ext cx="27467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b="1" dirty="0" smtClean="0"/>
              <a:t>Население Англии и Уэльса</a:t>
            </a:r>
            <a:r>
              <a:rPr lang="ru-RU" sz="1400" b="1" baseline="30000" dirty="0" smtClean="0"/>
              <a:t>3</a:t>
            </a:r>
            <a:endParaRPr lang="ru-RU" sz="1400" b="1" baseline="30000" dirty="0"/>
          </a:p>
        </p:txBody>
      </p:sp>
    </p:spTree>
    <p:extLst>
      <p:ext uri="{BB962C8B-B14F-4D97-AF65-F5344CB8AC3E}">
        <p14:creationId xmlns:p14="http://schemas.microsoft.com/office/powerpoint/2010/main" val="110656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79296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Доход человека зависит от того, какое место он занимает в СТР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91680" y="1134036"/>
            <a:ext cx="2232248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sz="1400" dirty="0" smtClean="0"/>
              <a:t>2009 </a:t>
            </a:r>
            <a:r>
              <a:rPr lang="ru-RU" sz="1400" dirty="0"/>
              <a:t>Доклад о мировом развитии. Новый взгляд на экономическую географию / Всемирный Банк. — Москва: издательство «Весь Мир», 2009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2046772"/>
            <a:ext cx="126509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  <a:endParaRPr lang="ru-RU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8" name="Picture 2" descr="http://t1.gstatic.com/images?q=tbn:ANd9GcQTH8afOAkTI-CcZWNdk72rKExZ-AXF6dyMSTYfyGQf7h0mxPXwVQ"/>
          <p:cNvPicPr>
            <a:picLocks noChangeAspect="1" noChangeArrowheads="1"/>
          </p:cNvPicPr>
          <p:nvPr/>
        </p:nvPicPr>
        <p:blipFill>
          <a:blip r:embed="rId2" cstate="print"/>
          <a:srcRect l="19843" r="19172"/>
          <a:stretch>
            <a:fillRect/>
          </a:stretch>
        </p:blipFill>
        <p:spPr bwMode="auto">
          <a:xfrm>
            <a:off x="7301127" y="1082625"/>
            <a:ext cx="783538" cy="907403"/>
          </a:xfrm>
          <a:prstGeom prst="rect">
            <a:avLst/>
          </a:prstGeom>
          <a:noFill/>
        </p:spPr>
      </p:pic>
      <p:pic>
        <p:nvPicPr>
          <p:cNvPr id="9" name="Picture 6" descr="http://qiqru.org/media/npict/1202/big/kak_bogatye_strany_stali_bogatymi_i_pochemu_bednye_strany_ostayutsya_bednymi_erik_s_raynert_2011_1357051.jpeg"/>
          <p:cNvPicPr>
            <a:picLocks noChangeAspect="1" noChangeArrowheads="1"/>
          </p:cNvPicPr>
          <p:nvPr/>
        </p:nvPicPr>
        <p:blipFill rotWithShape="1">
          <a:blip r:embed="rId3" cstate="print"/>
          <a:srcRect l="13666" t="1413" r="23263" b="3277"/>
          <a:stretch/>
        </p:blipFill>
        <p:spPr bwMode="auto">
          <a:xfrm>
            <a:off x="5340053" y="1072490"/>
            <a:ext cx="1128916" cy="1769652"/>
          </a:xfrm>
          <a:prstGeom prst="rect">
            <a:avLst/>
          </a:prstGeom>
          <a:noFill/>
        </p:spPr>
      </p:pic>
      <p:pic>
        <p:nvPicPr>
          <p:cNvPr id="5" name="Picture 3" descr="C:\Documents and Settings\anikolaenko\Рабочий стол\книги\В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34036"/>
            <a:ext cx="1383373" cy="181455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95536" y="3011472"/>
            <a:ext cx="3423894" cy="2433752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1400" dirty="0"/>
              <a:t>«…В ближайшие несколько десятилетий средний американец будет зарабатывать в 100 раз больше среднего </a:t>
            </a:r>
            <a:r>
              <a:rPr lang="ru-RU" sz="1400" dirty="0" err="1"/>
              <a:t>замбийца</a:t>
            </a:r>
            <a:r>
              <a:rPr lang="ru-RU" sz="1400" dirty="0"/>
              <a:t>, а продолжительность жизни первого будет на 30 лет </a:t>
            </a:r>
            <a:r>
              <a:rPr lang="ru-RU" sz="1400" dirty="0" smtClean="0"/>
              <a:t>больше…</a:t>
            </a:r>
          </a:p>
          <a:p>
            <a:pPr algn="ctr"/>
            <a:r>
              <a:rPr lang="ru-RU" sz="1400" dirty="0"/>
              <a:t>Боливиец с 9-ю классами образования зарабатывает в среднем 460 долл. США в месяц (по ППС в ценах США).  В США тот же самый человек заработал бы почти в 3 раза </a:t>
            </a:r>
            <a:r>
              <a:rPr lang="ru-RU" sz="1400" dirty="0" smtClean="0"/>
              <a:t>больше».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90206" y="3011472"/>
            <a:ext cx="3608864" cy="2433752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ru-RU" sz="1400" dirty="0"/>
              <a:t>«Носильщики в аэропорту, водители автобусов,  персонал в гостинице, продавцы в магазинах </a:t>
            </a:r>
            <a:r>
              <a:rPr lang="en-US" sz="1400" dirty="0"/>
              <a:t>&lt;</a:t>
            </a:r>
            <a:r>
              <a:rPr lang="ru-RU" sz="1400" dirty="0"/>
              <a:t>в Перу</a:t>
            </a:r>
            <a:r>
              <a:rPr lang="en-US" sz="1400" dirty="0"/>
              <a:t>&gt;</a:t>
            </a:r>
            <a:r>
              <a:rPr lang="ru-RU" sz="1400" dirty="0"/>
              <a:t> работали ничуть не менее эффективно, чем их коллеги в Норвегии. Почему же люди здесь так бедны?</a:t>
            </a:r>
          </a:p>
          <a:p>
            <a:pPr>
              <a:spcAft>
                <a:spcPts val="1200"/>
              </a:spcAft>
            </a:pPr>
            <a:r>
              <a:rPr lang="ru-RU" sz="1400" dirty="0" smtClean="0"/>
              <a:t>Почему … водитель </a:t>
            </a:r>
            <a:r>
              <a:rPr lang="ru-RU" sz="1400" dirty="0"/>
              <a:t>автобуса во Франкфурте получает реальную зарплату в 16 раз большую, чем не менее профессиональный водитель автобуса в Нигерии</a:t>
            </a:r>
            <a:r>
              <a:rPr lang="ru-RU" sz="1400" dirty="0" smtClean="0"/>
              <a:t>?»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477627" y="1934255"/>
            <a:ext cx="27028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Эрик </a:t>
            </a:r>
            <a:r>
              <a:rPr lang="ru-RU" sz="1400" dirty="0" err="1"/>
              <a:t>Райнерт</a:t>
            </a:r>
            <a:r>
              <a:rPr lang="ru-RU" sz="1400" dirty="0"/>
              <a:t>. Как богатые страны стали богатыми, и почему бедные страны остаются бедными.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69720" y="6617570"/>
            <a:ext cx="66454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800" baseline="30000" dirty="0">
                <a:latin typeface="+mn-lt"/>
              </a:rPr>
              <a:t>1</a:t>
            </a:r>
            <a:r>
              <a:rPr lang="ru-RU" sz="800" dirty="0">
                <a:latin typeface="+mn-lt"/>
              </a:rPr>
              <a:t> </a:t>
            </a:r>
            <a:r>
              <a:rPr lang="ru-RU" sz="800" dirty="0" smtClean="0">
                <a:latin typeface="+mn-lt"/>
              </a:rPr>
              <a:t>Эрик </a:t>
            </a:r>
            <a:r>
              <a:rPr lang="ru-RU" sz="800" dirty="0" err="1" smtClean="0">
                <a:latin typeface="+mn-lt"/>
              </a:rPr>
              <a:t>Райнерт</a:t>
            </a:r>
            <a:r>
              <a:rPr lang="ru-RU" sz="800" dirty="0" smtClean="0">
                <a:latin typeface="+mn-lt"/>
              </a:rPr>
              <a:t>. Как богатые страны стали богатыми, и почему бедные страны остаются бедными.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5634536"/>
            <a:ext cx="8503534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Проблема понятия человеческого капитала состоит в том, что человеческие ресурсы стоят по-разному в </a:t>
            </a:r>
            <a:r>
              <a:rPr lang="ru-RU" sz="1400" dirty="0"/>
              <a:t>зависимости от </a:t>
            </a:r>
            <a:r>
              <a:rPr lang="ru-RU" sz="1400" dirty="0" smtClean="0"/>
              <a:t>того, </a:t>
            </a:r>
            <a:r>
              <a:rPr lang="ru-RU" sz="1400" dirty="0"/>
              <a:t>какую </a:t>
            </a:r>
            <a:r>
              <a:rPr lang="ru-RU" sz="1400" dirty="0" smtClean="0"/>
              <a:t>место человек занимает в СРТ, а также от того, какое место эта СРТ занимает в мировой «табели о рангах» разных СРТ.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8081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60203_Шаблон2016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ln/>
      </a:spPr>
      <a:bodyPr wrap="square" rtlCol="0" anchor="ctr">
        <a:noAutofit/>
      </a:bodyPr>
      <a:lstStyle>
        <a:defPPr>
          <a:defRPr sz="1400" dirty="0"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160203_Шаблон2016.thmx</Template>
  <TotalTime>73203</TotalTime>
  <Words>8300</Words>
  <Application>Microsoft Office PowerPoint</Application>
  <PresentationFormat>Экран (4:3)</PresentationFormat>
  <Paragraphs>849</Paragraphs>
  <Slides>53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160203_Шаблон2016</vt:lpstr>
      <vt:lpstr>Новая промышленная революция</vt:lpstr>
      <vt:lpstr>Презентация PowerPoint</vt:lpstr>
      <vt:lpstr>Факторы промышленной революции оказывали влияние на разделение труда </vt:lpstr>
      <vt:lpstr>Каждой промышленной революции соответствует инновация в «вертикальной» СРТ</vt:lpstr>
      <vt:lpstr>Складывание знаний начинается с формирования «клеточки» новой промышленной революции</vt:lpstr>
      <vt:lpstr>Презентация PowerPoint</vt:lpstr>
      <vt:lpstr>Презентация PowerPoint</vt:lpstr>
      <vt:lpstr>Понятие человеческого капитала позволяет человеку спрогнозировать рост стоимости собственных трудовых ресурсов при занятии нового места в СРТ</vt:lpstr>
      <vt:lpstr>Доход человека зависит от того, какое место он занимает в СТР</vt:lpstr>
      <vt:lpstr>В каждую из промышленных революций антропотоки направлялись к центрам складывания новых платформ технологий</vt:lpstr>
      <vt:lpstr>Презентация PowerPoint</vt:lpstr>
      <vt:lpstr>Небывалый рост городов и складывание городского класса или «буржуазии» в Объединенных провинциях XVI-XVII вв.</vt:lpstr>
      <vt:lpstr>Складывание фабричного рабочего класса в Англии в XVIII в.</vt:lpstr>
      <vt:lpstr>Складывание класса менеджеров в США в конце XIX - начале XX в.</vt:lpstr>
      <vt:lpstr>Презентация PowerPoint</vt:lpstr>
      <vt:lpstr>Организованности прошлого этапа препятствуют новым процессам и смещают хронотоп лидерства</vt:lpstr>
      <vt:lpstr>В момент смены платформы технологий и территории-лидера капиталисты бывшей территории-лидера начинают инвестировать в нового лидера</vt:lpstr>
      <vt:lpstr>Территория, на которой совпадает складывание новой платформы технологий и инфраструктурного пакета, богатеет быстрее других</vt:lpstr>
      <vt:lpstr>Презентация PowerPoint</vt:lpstr>
      <vt:lpstr>Появление термина «предприниматель». У Кантильена его роль остается неопределенной</vt:lpstr>
      <vt:lpstr>Развитие представлений о роли предпринимателя: Милль:  несение «бремени риска наряду с управлением», Сэй: «комбинирование факторов производства в производственный «организм»</vt:lpstr>
      <vt:lpstr>Й. Шумпетер: предпринимательство есть созидательное разрушение</vt:lpstr>
      <vt:lpstr>Предпринимательская прибыль есть плата за правильный прогноз</vt:lpstr>
      <vt:lpstr>Презентация PowerPoint</vt:lpstr>
      <vt:lpstr>Предприниматель конструирует проект организации новой технологической СРТ и определяет цену ключевых ресурсов</vt:lpstr>
      <vt:lpstr>Инженер конструирует проекты новых инструментов и технологии, облегчающие занятие новых мест в деятельности</vt:lpstr>
      <vt:lpstr>Строитель  институтов вводит рамки, направляющие деятельность других, и выстраивает институты, поддерживающие жизненный цикл знаний</vt:lpstr>
      <vt:lpstr>Презентация PowerPoint</vt:lpstr>
      <vt:lpstr>С точки зрения тех, кто принимал вызов отсталости, все промышленные революции носили догоняющий характер</vt:lpstr>
      <vt:lpstr>Создание социальных институтов, компенсирующих отсталость, имеет свои плюсы и минусы</vt:lpstr>
      <vt:lpstr>Складывание протекционистской политики, нацеленной на преодоление разрыва в уровне развития</vt:lpstr>
      <vt:lpstr>Складывание протекционистской политики, нацеленной на преодоление разрыва в уровне развития (2)</vt:lpstr>
      <vt:lpstr>Презентация PowerPoint</vt:lpstr>
      <vt:lpstr>С каждой промышленной революцией задачи, которые стягивало на себя государство, становились сложнее</vt:lpstr>
      <vt:lpstr>Нерешенность проблемы объекта – вопроса о том, где локализована СРТ – не позволяет построить согласованную политику, направленную на углубление СРТ</vt:lpstr>
      <vt:lpstr>В силу нерешенности проблемы объекта действия государства начинают концентрироваться в сфере факторов, которые гипотетически могут повлиять на углубление СРТ</vt:lpstr>
      <vt:lpstr>Презентация PowerPoint</vt:lpstr>
      <vt:lpstr>В рамках предпринимательской деятельности позиция организатора отвечает за экономию времени</vt:lpstr>
      <vt:lpstr>В рамках государственной стратегии догоняющего развития у "класса" организаторов и управленцев появляется другая роль</vt:lpstr>
      <vt:lpstr>Вызов роста стоимости управления</vt:lpstr>
      <vt:lpstr>Презентация PowerPoint</vt:lpstr>
      <vt:lpstr>Умный завод и массовое производство электромобилей</vt:lpstr>
      <vt:lpstr>При создании Tesla factory удалось использовать только коробку старого з-да, а при создании Tesla Gigafactory 1 также не удалось использовать старый завод Tesla</vt:lpstr>
      <vt:lpstr>Завод прошлого vs завод будущего</vt:lpstr>
      <vt:lpstr>НПР и киберфизические системы как попытка предпринимателей снизить затраты на управление</vt:lpstr>
      <vt:lpstr>Презентация PowerPoint</vt:lpstr>
      <vt:lpstr>Технологическая платформа – «клеточка» новой промышленной революции</vt:lpstr>
      <vt:lpstr>То, что в XX в. называли управленческой революцией – это ранний этап складывания нового типа мыследеятельности – программирования</vt:lpstr>
      <vt:lpstr>Складывание инфраструктурного пакета новой промышленной революции</vt:lpstr>
      <vt:lpstr>Презентация PowerPoint</vt:lpstr>
      <vt:lpstr>Подготовка инженеров в России в кон. XIX – нач. XX в.</vt:lpstr>
      <vt:lpstr>«Лестница» восхождения от исполнительской части действия к управляющей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5521</cp:revision>
  <cp:lastPrinted>2016-07-13T12:17:54Z</cp:lastPrinted>
  <dcterms:modified xsi:type="dcterms:W3CDTF">2016-11-20T10:40:59Z</dcterms:modified>
</cp:coreProperties>
</file>